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422" r:id="rId3"/>
    <p:sldId id="257" r:id="rId4"/>
    <p:sldId id="258" r:id="rId5"/>
    <p:sldId id="776" r:id="rId6"/>
    <p:sldId id="423" r:id="rId7"/>
    <p:sldId id="770" r:id="rId8"/>
    <p:sldId id="771" r:id="rId9"/>
    <p:sldId id="772" r:id="rId10"/>
    <p:sldId id="540" r:id="rId11"/>
    <p:sldId id="541" r:id="rId12"/>
    <p:sldId id="773" r:id="rId13"/>
    <p:sldId id="774" r:id="rId14"/>
    <p:sldId id="553" r:id="rId15"/>
    <p:sldId id="520" r:id="rId16"/>
    <p:sldId id="488" r:id="rId17"/>
    <p:sldId id="489" r:id="rId18"/>
    <p:sldId id="493" r:id="rId19"/>
    <p:sldId id="781" r:id="rId20"/>
    <p:sldId id="490" r:id="rId21"/>
    <p:sldId id="494" r:id="rId22"/>
    <p:sldId id="495" r:id="rId23"/>
    <p:sldId id="777" r:id="rId24"/>
    <p:sldId id="778" r:id="rId25"/>
    <p:sldId id="779" r:id="rId26"/>
    <p:sldId id="780" r:id="rId27"/>
    <p:sldId id="775" r:id="rId28"/>
    <p:sldId id="267" r:id="rId29"/>
    <p:sldId id="259" r:id="rId30"/>
    <p:sldId id="260" r:id="rId31"/>
    <p:sldId id="261" r:id="rId32"/>
    <p:sldId id="262" r:id="rId33"/>
    <p:sldId id="263" r:id="rId34"/>
    <p:sldId id="264" r:id="rId35"/>
    <p:sldId id="265" r:id="rId36"/>
  </p:sldIdLst>
  <p:sldSz cx="18288000" cy="10287000"/>
  <p:notesSz cx="6858000" cy="9144000"/>
  <p:embeddedFontLst>
    <p:embeddedFont>
      <p:font typeface="Agrandir" panose="02020500000000000000" charset="0"/>
      <p:regular r:id="rId37"/>
    </p:embeddedFont>
    <p:embeddedFont>
      <p:font typeface="Canva Sans" panose="02020500000000000000" charset="0"/>
      <p:regular r:id="rId38"/>
    </p:embeddedFont>
    <p:embeddedFont>
      <p:font typeface="Canva Sans Bold" panose="02020500000000000000" charset="0"/>
      <p:regular r:id="rId39"/>
    </p:embeddedFont>
    <p:embeddedFont>
      <p:font typeface="Gagalin" panose="02020500000000000000" charset="0"/>
      <p:regular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微軟正黑體" panose="020B0604030504040204" pitchFamily="34" charset="-120"/>
      <p:regular r:id="rId45"/>
      <p:bold r:id="rId46"/>
    </p:embeddedFont>
    <p:embeddedFont>
      <p:font typeface="標楷體" panose="03000509000000000000" pitchFamily="65" charset="-120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2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含標題的圖片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0"/>
          <p:cNvSpPr txBox="1">
            <a:spLocks noGrp="1"/>
          </p:cNvSpPr>
          <p:nvPr>
            <p:ph type="title"/>
          </p:nvPr>
        </p:nvSpPr>
        <p:spPr>
          <a:xfrm>
            <a:off x="1375841" y="914400"/>
            <a:ext cx="8894660" cy="35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0"/>
          <p:cNvSpPr>
            <a:spLocks noGrp="1"/>
          </p:cNvSpPr>
          <p:nvPr>
            <p:ph type="pic" idx="2"/>
          </p:nvPr>
        </p:nvSpPr>
        <p:spPr>
          <a:xfrm>
            <a:off x="11137206" y="1138322"/>
            <a:ext cx="4883034" cy="7324557"/>
          </a:xfrm>
          <a:prstGeom prst="rect">
            <a:avLst/>
          </a:prstGeom>
          <a:noFill/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4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body" idx="1"/>
          </p:nvPr>
        </p:nvSpPr>
        <p:spPr>
          <a:xfrm>
            <a:off x="1370691" y="4457700"/>
            <a:ext cx="8902425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ctr">
              <a:lnSpc>
                <a:spcPct val="120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700"/>
            </a:lvl1pPr>
            <a:lvl2pPr marL="1371600" lvl="1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100"/>
            </a:lvl2pPr>
            <a:lvl3pPr marL="2057400" lvl="2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800"/>
            </a:lvl3pPr>
            <a:lvl4pPr marL="2743200" lvl="3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500"/>
            </a:lvl4pPr>
            <a:lvl5pPr marL="3429000" lvl="4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500"/>
            </a:lvl5pPr>
            <a:lvl6pPr marL="4114800" lvl="5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500"/>
            </a:lvl6pPr>
            <a:lvl7pPr marL="4800600" lvl="6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500"/>
            </a:lvl7pPr>
            <a:lvl8pPr marL="5486400" lvl="7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500"/>
            </a:lvl8pPr>
            <a:lvl9pPr marL="6172200" lvl="8" indent="-3429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500"/>
            </a:lvl9pPr>
          </a:lstStyle>
          <a:p>
            <a:endParaRPr/>
          </a:p>
        </p:txBody>
      </p:sp>
      <p:sp>
        <p:nvSpPr>
          <p:cNvPr id="65" name="Google Shape;65;p50"/>
          <p:cNvSpPr txBox="1">
            <a:spLocks noGrp="1"/>
          </p:cNvSpPr>
          <p:nvPr>
            <p:ph type="dt" idx="10"/>
          </p:nvPr>
        </p:nvSpPr>
        <p:spPr>
          <a:xfrm>
            <a:off x="11518104" y="8824913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0"/>
          <p:cNvSpPr txBox="1">
            <a:spLocks noGrp="1"/>
          </p:cNvSpPr>
          <p:nvPr>
            <p:ph type="ftr" idx="11"/>
          </p:nvPr>
        </p:nvSpPr>
        <p:spPr>
          <a:xfrm>
            <a:off x="1370692" y="8824913"/>
            <a:ext cx="1000929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0"/>
          <p:cNvSpPr txBox="1">
            <a:spLocks noGrp="1"/>
          </p:cNvSpPr>
          <p:nvPr>
            <p:ph type="sldNum" idx="12"/>
          </p:nvPr>
        </p:nvSpPr>
        <p:spPr>
          <a:xfrm>
            <a:off x="15771017" y="8824913"/>
            <a:ext cx="11303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773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24.png"/><Relationship Id="rId5" Type="http://schemas.openxmlformats.org/officeDocument/2006/relationships/image" Target="../media/image29.png"/><Relationship Id="rId10" Type="http://schemas.openxmlformats.org/officeDocument/2006/relationships/image" Target="../media/image15.svg"/><Relationship Id="rId4" Type="http://schemas.openxmlformats.org/officeDocument/2006/relationships/image" Target="../media/image28.svg"/><Relationship Id="rId9" Type="http://schemas.openxmlformats.org/officeDocument/2006/relationships/image" Target="../media/image14.png"/><Relationship Id="rId14" Type="http://schemas.openxmlformats.org/officeDocument/2006/relationships/image" Target="../media/image3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15.svg"/><Relationship Id="rId4" Type="http://schemas.openxmlformats.org/officeDocument/2006/relationships/image" Target="../media/image36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15.svg"/><Relationship Id="rId4" Type="http://schemas.openxmlformats.org/officeDocument/2006/relationships/image" Target="../media/image36.sv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9.png"/><Relationship Id="rId5" Type="http://schemas.openxmlformats.org/officeDocument/2006/relationships/image" Target="../media/image27.png"/><Relationship Id="rId10" Type="http://schemas.openxmlformats.org/officeDocument/2006/relationships/image" Target="../media/image15.svg"/><Relationship Id="rId4" Type="http://schemas.openxmlformats.org/officeDocument/2006/relationships/image" Target="../media/image36.sv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openxmlformats.org/officeDocument/2006/relationships/image" Target="../media/image28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10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3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5.png"/><Relationship Id="rId7" Type="http://schemas.openxmlformats.org/officeDocument/2006/relationships/image" Target="../media/image2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8.svg"/><Relationship Id="rId7" Type="http://schemas.openxmlformats.org/officeDocument/2006/relationships/image" Target="../media/image36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8.svg"/><Relationship Id="rId7" Type="http://schemas.openxmlformats.org/officeDocument/2006/relationships/image" Target="../media/image36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2.png"/><Relationship Id="rId7" Type="http://schemas.openxmlformats.org/officeDocument/2006/relationships/image" Target="../media/image38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5.jpeg"/><Relationship Id="rId7" Type="http://schemas.openxmlformats.org/officeDocument/2006/relationships/image" Target="../media/image28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6.svg"/><Relationship Id="rId5" Type="http://schemas.openxmlformats.org/officeDocument/2006/relationships/image" Target="../media/image57.png"/><Relationship Id="rId10" Type="http://schemas.openxmlformats.org/officeDocument/2006/relationships/image" Target="../media/image35.png"/><Relationship Id="rId4" Type="http://schemas.openxmlformats.org/officeDocument/2006/relationships/image" Target="../media/image56.jpeg"/><Relationship Id="rId9" Type="http://schemas.openxmlformats.org/officeDocument/2006/relationships/image" Target="../media/image3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7.png"/><Relationship Id="rId7" Type="http://schemas.openxmlformats.org/officeDocument/2006/relationships/image" Target="../media/image38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7.png"/><Relationship Id="rId7" Type="http://schemas.openxmlformats.org/officeDocument/2006/relationships/image" Target="../media/image38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54.png"/><Relationship Id="rId7" Type="http://schemas.openxmlformats.org/officeDocument/2006/relationships/image" Target="../media/image3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6.svg"/><Relationship Id="rId4" Type="http://schemas.openxmlformats.org/officeDocument/2006/relationships/image" Target="../media/image57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59.png"/><Relationship Id="rId7" Type="http://schemas.openxmlformats.org/officeDocument/2006/relationships/image" Target="../media/image3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6.svg"/><Relationship Id="rId4" Type="http://schemas.openxmlformats.org/officeDocument/2006/relationships/image" Target="../media/image57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60.png"/><Relationship Id="rId7" Type="http://schemas.openxmlformats.org/officeDocument/2006/relationships/image" Target="../media/image3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6.svg"/><Relationship Id="rId4" Type="http://schemas.openxmlformats.org/officeDocument/2006/relationships/image" Target="../media/image57.png"/><Relationship Id="rId9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60.png"/><Relationship Id="rId7" Type="http://schemas.openxmlformats.org/officeDocument/2006/relationships/image" Target="../media/image3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6.svg"/><Relationship Id="rId4" Type="http://schemas.openxmlformats.org/officeDocument/2006/relationships/image" Target="../media/image57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27.png"/><Relationship Id="rId7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8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7.png"/><Relationship Id="rId7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8.svg"/><Relationship Id="rId9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68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24.png"/><Relationship Id="rId5" Type="http://schemas.openxmlformats.org/officeDocument/2006/relationships/image" Target="../media/image27.png"/><Relationship Id="rId10" Type="http://schemas.openxmlformats.org/officeDocument/2006/relationships/image" Target="../media/image15.svg"/><Relationship Id="rId4" Type="http://schemas.openxmlformats.org/officeDocument/2006/relationships/image" Target="../media/image36.svg"/><Relationship Id="rId9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24.png"/><Relationship Id="rId5" Type="http://schemas.openxmlformats.org/officeDocument/2006/relationships/image" Target="../media/image27.png"/><Relationship Id="rId10" Type="http://schemas.openxmlformats.org/officeDocument/2006/relationships/image" Target="../media/image15.svg"/><Relationship Id="rId4" Type="http://schemas.openxmlformats.org/officeDocument/2006/relationships/image" Target="../media/image36.svg"/><Relationship Id="rId9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70.png"/><Relationship Id="rId7" Type="http://schemas.openxmlformats.org/officeDocument/2006/relationships/image" Target="../media/image2.png"/><Relationship Id="rId12" Type="http://schemas.openxmlformats.org/officeDocument/2006/relationships/image" Target="../media/image7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72.png"/><Relationship Id="rId5" Type="http://schemas.openxmlformats.org/officeDocument/2006/relationships/image" Target="../media/image8.png"/><Relationship Id="rId10" Type="http://schemas.openxmlformats.org/officeDocument/2006/relationships/image" Target="../media/image23.svg"/><Relationship Id="rId4" Type="http://schemas.openxmlformats.org/officeDocument/2006/relationships/image" Target="../media/image71.svg"/><Relationship Id="rId9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3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hyperlink" Target="https://www.wsps.tyc.edu.tw/uploads/1655856632470dZKfcrw5.pdf" TargetMode="External"/><Relationship Id="rId3" Type="http://schemas.openxmlformats.org/officeDocument/2006/relationships/image" Target="../media/image70.png"/><Relationship Id="rId7" Type="http://schemas.openxmlformats.org/officeDocument/2006/relationships/image" Target="../media/image2.png"/><Relationship Id="rId12" Type="http://schemas.openxmlformats.org/officeDocument/2006/relationships/image" Target="../media/image7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72.png"/><Relationship Id="rId5" Type="http://schemas.openxmlformats.org/officeDocument/2006/relationships/image" Target="../media/image8.png"/><Relationship Id="rId10" Type="http://schemas.openxmlformats.org/officeDocument/2006/relationships/image" Target="../media/image23.svg"/><Relationship Id="rId4" Type="http://schemas.openxmlformats.org/officeDocument/2006/relationships/image" Target="../media/image71.svg"/><Relationship Id="rId9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70.png"/><Relationship Id="rId7" Type="http://schemas.openxmlformats.org/officeDocument/2006/relationships/image" Target="../media/image2.png"/><Relationship Id="rId12" Type="http://schemas.openxmlformats.org/officeDocument/2006/relationships/image" Target="../media/image7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72.png"/><Relationship Id="rId5" Type="http://schemas.openxmlformats.org/officeDocument/2006/relationships/image" Target="../media/image8.png"/><Relationship Id="rId10" Type="http://schemas.openxmlformats.org/officeDocument/2006/relationships/image" Target="../media/image23.svg"/><Relationship Id="rId4" Type="http://schemas.openxmlformats.org/officeDocument/2006/relationships/image" Target="../media/image71.svg"/><Relationship Id="rId9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74.png"/><Relationship Id="rId3" Type="http://schemas.openxmlformats.org/officeDocument/2006/relationships/image" Target="../media/image70.png"/><Relationship Id="rId7" Type="http://schemas.openxmlformats.org/officeDocument/2006/relationships/image" Target="../media/image2.png"/><Relationship Id="rId12" Type="http://schemas.openxmlformats.org/officeDocument/2006/relationships/image" Target="../media/image73.svg"/><Relationship Id="rId2" Type="http://schemas.openxmlformats.org/officeDocument/2006/relationships/image" Target="../media/image1.png"/><Relationship Id="rId16" Type="http://schemas.openxmlformats.org/officeDocument/2006/relationships/image" Target="../media/image7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72.png"/><Relationship Id="rId5" Type="http://schemas.openxmlformats.org/officeDocument/2006/relationships/image" Target="../media/image8.png"/><Relationship Id="rId15" Type="http://schemas.openxmlformats.org/officeDocument/2006/relationships/image" Target="../media/image76.png"/><Relationship Id="rId10" Type="http://schemas.openxmlformats.org/officeDocument/2006/relationships/image" Target="../media/image23.svg"/><Relationship Id="rId4" Type="http://schemas.openxmlformats.org/officeDocument/2006/relationships/image" Target="../media/image71.svg"/><Relationship Id="rId9" Type="http://schemas.openxmlformats.org/officeDocument/2006/relationships/image" Target="../media/image22.png"/><Relationship Id="rId14" Type="http://schemas.openxmlformats.org/officeDocument/2006/relationships/image" Target="../media/image75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29.png"/><Relationship Id="rId7" Type="http://schemas.openxmlformats.org/officeDocument/2006/relationships/image" Target="../media/image80.png"/><Relationship Id="rId12" Type="http://schemas.openxmlformats.org/officeDocument/2006/relationships/image" Target="../media/image2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svg"/><Relationship Id="rId11" Type="http://schemas.openxmlformats.org/officeDocument/2006/relationships/image" Target="../media/image22.png"/><Relationship Id="rId5" Type="http://schemas.openxmlformats.org/officeDocument/2006/relationships/image" Target="../media/image78.png"/><Relationship Id="rId10" Type="http://schemas.openxmlformats.org/officeDocument/2006/relationships/image" Target="../media/image19.svg"/><Relationship Id="rId4" Type="http://schemas.openxmlformats.org/officeDocument/2006/relationships/image" Target="../media/image30.sv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3649572">
            <a:off x="13905010" y="4377341"/>
            <a:ext cx="7530117" cy="6918465"/>
          </a:xfrm>
          <a:custGeom>
            <a:avLst/>
            <a:gdLst/>
            <a:ahLst/>
            <a:cxnLst/>
            <a:rect l="l" t="t" r="r" b="b"/>
            <a:pathLst>
              <a:path w="7530117" h="6918465">
                <a:moveTo>
                  <a:pt x="0" y="0"/>
                </a:moveTo>
                <a:lnTo>
                  <a:pt x="7530117" y="0"/>
                </a:lnTo>
                <a:lnTo>
                  <a:pt x="7530117" y="6918466"/>
                </a:lnTo>
                <a:lnTo>
                  <a:pt x="0" y="69184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802992">
            <a:off x="-1245989" y="-3362067"/>
            <a:ext cx="6320685" cy="6724133"/>
          </a:xfrm>
          <a:custGeom>
            <a:avLst/>
            <a:gdLst/>
            <a:ahLst/>
            <a:cxnLst/>
            <a:rect l="l" t="t" r="r" b="b"/>
            <a:pathLst>
              <a:path w="6320685" h="6724133">
                <a:moveTo>
                  <a:pt x="0" y="0"/>
                </a:moveTo>
                <a:lnTo>
                  <a:pt x="6320685" y="0"/>
                </a:lnTo>
                <a:lnTo>
                  <a:pt x="6320685" y="6724134"/>
                </a:lnTo>
                <a:lnTo>
                  <a:pt x="0" y="67241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28116" y="6015904"/>
            <a:ext cx="3941664" cy="3662164"/>
          </a:xfrm>
          <a:custGeom>
            <a:avLst/>
            <a:gdLst/>
            <a:ahLst/>
            <a:cxnLst/>
            <a:rect l="l" t="t" r="r" b="b"/>
            <a:pathLst>
              <a:path w="3941664" h="3662164">
                <a:moveTo>
                  <a:pt x="0" y="0"/>
                </a:moveTo>
                <a:lnTo>
                  <a:pt x="3941663" y="0"/>
                </a:lnTo>
                <a:lnTo>
                  <a:pt x="3941663" y="3662164"/>
                </a:lnTo>
                <a:lnTo>
                  <a:pt x="0" y="36621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382868" y="8694512"/>
            <a:ext cx="2656101" cy="2574003"/>
          </a:xfrm>
          <a:custGeom>
            <a:avLst/>
            <a:gdLst/>
            <a:ahLst/>
            <a:cxnLst/>
            <a:rect l="l" t="t" r="r" b="b"/>
            <a:pathLst>
              <a:path w="2656101" h="2574003">
                <a:moveTo>
                  <a:pt x="0" y="0"/>
                </a:moveTo>
                <a:lnTo>
                  <a:pt x="2656101" y="0"/>
                </a:lnTo>
                <a:lnTo>
                  <a:pt x="2656101" y="2574003"/>
                </a:lnTo>
                <a:lnTo>
                  <a:pt x="0" y="25740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454998" y="5279153"/>
            <a:ext cx="6249851" cy="5742191"/>
          </a:xfrm>
          <a:custGeom>
            <a:avLst/>
            <a:gdLst/>
            <a:ahLst/>
            <a:cxnLst/>
            <a:rect l="l" t="t" r="r" b="b"/>
            <a:pathLst>
              <a:path w="6249851" h="5742191">
                <a:moveTo>
                  <a:pt x="0" y="0"/>
                </a:moveTo>
                <a:lnTo>
                  <a:pt x="6249850" y="0"/>
                </a:lnTo>
                <a:lnTo>
                  <a:pt x="6249850" y="5742191"/>
                </a:lnTo>
                <a:lnTo>
                  <a:pt x="0" y="57421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237146">
            <a:off x="-315172" y="6923252"/>
            <a:ext cx="4459052" cy="3210518"/>
          </a:xfrm>
          <a:custGeom>
            <a:avLst/>
            <a:gdLst/>
            <a:ahLst/>
            <a:cxnLst/>
            <a:rect l="l" t="t" r="r" b="b"/>
            <a:pathLst>
              <a:path w="4459052" h="3210518">
                <a:moveTo>
                  <a:pt x="0" y="0"/>
                </a:moveTo>
                <a:lnTo>
                  <a:pt x="4459052" y="0"/>
                </a:lnTo>
                <a:lnTo>
                  <a:pt x="4459052" y="3210518"/>
                </a:lnTo>
                <a:lnTo>
                  <a:pt x="0" y="321051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21057" y="-1370502"/>
            <a:ext cx="2656101" cy="2574003"/>
          </a:xfrm>
          <a:custGeom>
            <a:avLst/>
            <a:gdLst/>
            <a:ahLst/>
            <a:cxnLst/>
            <a:rect l="l" t="t" r="r" b="b"/>
            <a:pathLst>
              <a:path w="2656101" h="2574003">
                <a:moveTo>
                  <a:pt x="0" y="0"/>
                </a:moveTo>
                <a:lnTo>
                  <a:pt x="2656101" y="0"/>
                </a:lnTo>
                <a:lnTo>
                  <a:pt x="2656101" y="2574004"/>
                </a:lnTo>
                <a:lnTo>
                  <a:pt x="0" y="25740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7670037">
            <a:off x="13383024" y="-2542762"/>
            <a:ext cx="5974748" cy="5489435"/>
          </a:xfrm>
          <a:custGeom>
            <a:avLst/>
            <a:gdLst/>
            <a:ahLst/>
            <a:cxnLst/>
            <a:rect l="l" t="t" r="r" b="b"/>
            <a:pathLst>
              <a:path w="5974748" h="5489435">
                <a:moveTo>
                  <a:pt x="0" y="0"/>
                </a:moveTo>
                <a:lnTo>
                  <a:pt x="5974748" y="0"/>
                </a:lnTo>
                <a:lnTo>
                  <a:pt x="5974748" y="5489435"/>
                </a:lnTo>
                <a:lnTo>
                  <a:pt x="0" y="54894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767542" y="-372656"/>
            <a:ext cx="3902526" cy="3235549"/>
          </a:xfrm>
          <a:custGeom>
            <a:avLst/>
            <a:gdLst/>
            <a:ahLst/>
            <a:cxnLst/>
            <a:rect l="l" t="t" r="r" b="b"/>
            <a:pathLst>
              <a:path w="3902526" h="3235549">
                <a:moveTo>
                  <a:pt x="0" y="0"/>
                </a:moveTo>
                <a:lnTo>
                  <a:pt x="3902526" y="0"/>
                </a:lnTo>
                <a:lnTo>
                  <a:pt x="3902526" y="3235549"/>
                </a:lnTo>
                <a:lnTo>
                  <a:pt x="0" y="32355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789354">
            <a:off x="575474" y="-347429"/>
            <a:ext cx="2725139" cy="3833315"/>
          </a:xfrm>
          <a:custGeom>
            <a:avLst/>
            <a:gdLst/>
            <a:ahLst/>
            <a:cxnLst/>
            <a:rect l="l" t="t" r="r" b="b"/>
            <a:pathLst>
              <a:path w="2725139" h="3833315">
                <a:moveTo>
                  <a:pt x="0" y="0"/>
                </a:moveTo>
                <a:lnTo>
                  <a:pt x="2725139" y="0"/>
                </a:lnTo>
                <a:lnTo>
                  <a:pt x="2725139" y="3833316"/>
                </a:lnTo>
                <a:lnTo>
                  <a:pt x="0" y="3833316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833552" y="-1855444"/>
            <a:ext cx="4515556" cy="4114800"/>
          </a:xfrm>
          <a:custGeom>
            <a:avLst/>
            <a:gdLst/>
            <a:ahLst/>
            <a:cxnLst/>
            <a:rect l="l" t="t" r="r" b="b"/>
            <a:pathLst>
              <a:path w="4515556" h="4114800">
                <a:moveTo>
                  <a:pt x="0" y="0"/>
                </a:moveTo>
                <a:lnTo>
                  <a:pt x="4515555" y="0"/>
                </a:lnTo>
                <a:lnTo>
                  <a:pt x="45155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115669" y="9157421"/>
            <a:ext cx="3028331" cy="3997797"/>
          </a:xfrm>
          <a:custGeom>
            <a:avLst/>
            <a:gdLst/>
            <a:ahLst/>
            <a:cxnLst/>
            <a:rect l="l" t="t" r="r" b="b"/>
            <a:pathLst>
              <a:path w="3028331" h="3997797">
                <a:moveTo>
                  <a:pt x="0" y="0"/>
                </a:moveTo>
                <a:lnTo>
                  <a:pt x="3028331" y="0"/>
                </a:lnTo>
                <a:lnTo>
                  <a:pt x="3028331" y="3997797"/>
                </a:lnTo>
                <a:lnTo>
                  <a:pt x="0" y="399779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677158" y="1028700"/>
            <a:ext cx="1577381" cy="1528625"/>
          </a:xfrm>
          <a:custGeom>
            <a:avLst/>
            <a:gdLst/>
            <a:ahLst/>
            <a:cxnLst/>
            <a:rect l="l" t="t" r="r" b="b"/>
            <a:pathLst>
              <a:path w="1577381" h="1528625">
                <a:moveTo>
                  <a:pt x="0" y="0"/>
                </a:moveTo>
                <a:lnTo>
                  <a:pt x="1577381" y="0"/>
                </a:lnTo>
                <a:lnTo>
                  <a:pt x="1577381" y="1528625"/>
                </a:lnTo>
                <a:lnTo>
                  <a:pt x="0" y="15286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4065037">
            <a:off x="11095644" y="9610088"/>
            <a:ext cx="2417198" cy="2342484"/>
          </a:xfrm>
          <a:custGeom>
            <a:avLst/>
            <a:gdLst/>
            <a:ahLst/>
            <a:cxnLst/>
            <a:rect l="l" t="t" r="r" b="b"/>
            <a:pathLst>
              <a:path w="2417198" h="2342484">
                <a:moveTo>
                  <a:pt x="0" y="0"/>
                </a:moveTo>
                <a:lnTo>
                  <a:pt x="2417198" y="0"/>
                </a:lnTo>
                <a:lnTo>
                  <a:pt x="2417198" y="2342484"/>
                </a:lnTo>
                <a:lnTo>
                  <a:pt x="0" y="2342484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584228" y="3173069"/>
            <a:ext cx="11842676" cy="2227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74"/>
              </a:lnSpc>
            </a:pPr>
            <a:r>
              <a:rPr lang="en-US" sz="6049" spc="12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桃園市112學年度</a:t>
            </a:r>
          </a:p>
          <a:p>
            <a:pPr marL="0" lvl="0" indent="0" algn="ctr">
              <a:lnSpc>
                <a:spcPts val="9074"/>
              </a:lnSpc>
              <a:spcBef>
                <a:spcPct val="0"/>
              </a:spcBef>
            </a:pPr>
            <a:r>
              <a:rPr lang="en-US" sz="6049" spc="120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國小資賦優異</a:t>
            </a:r>
            <a:r>
              <a:rPr lang="zh-TW" altLang="en-US" sz="6049" spc="12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學生鑑定安置說明會</a:t>
            </a:r>
            <a:endParaRPr lang="en-US" sz="6049" spc="12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243589" y="6422854"/>
            <a:ext cx="8523953" cy="3254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1"/>
              </a:lnSpc>
            </a:pPr>
            <a:r>
              <a:rPr lang="zh-TW" altLang="en-US" sz="4354" spc="87" dirty="0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</a:t>
            </a:r>
            <a:r>
              <a:rPr lang="en-US" sz="4354" spc="87" dirty="0" err="1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國小資優</a:t>
            </a:r>
            <a:r>
              <a:rPr lang="zh-TW" altLang="en-US" sz="4354" spc="87" dirty="0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資源</a:t>
            </a:r>
            <a:r>
              <a:rPr lang="en-US" sz="4354" spc="87" dirty="0" err="1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中心</a:t>
            </a:r>
            <a:endParaRPr lang="en-US" sz="4354" spc="87" dirty="0">
              <a:solidFill>
                <a:srgbClr val="151D9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6531"/>
              </a:lnSpc>
            </a:pPr>
            <a:r>
              <a:rPr lang="zh-TW" altLang="en-US" sz="4354" spc="87" dirty="0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桃園市國小</a:t>
            </a:r>
            <a:r>
              <a:rPr lang="en-US" sz="4354" spc="87" dirty="0" err="1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特教</a:t>
            </a:r>
            <a:r>
              <a:rPr lang="zh-TW" altLang="en-US" sz="4354" spc="87" dirty="0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資源</a:t>
            </a:r>
            <a:r>
              <a:rPr lang="en-US" sz="4354" spc="87" dirty="0" err="1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中心</a:t>
            </a:r>
            <a:endParaRPr lang="en-US" sz="4354" spc="87" dirty="0">
              <a:solidFill>
                <a:srgbClr val="151D9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6531"/>
              </a:lnSpc>
            </a:pPr>
            <a:r>
              <a:rPr lang="en-US" sz="4354" spc="87" dirty="0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sz="4354" spc="87" dirty="0" err="1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王昭傑</a:t>
            </a:r>
            <a:endParaRPr lang="en-US" sz="4354" spc="87" dirty="0">
              <a:solidFill>
                <a:srgbClr val="151D9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ts val="6531"/>
              </a:lnSpc>
            </a:pPr>
            <a:r>
              <a:rPr lang="en-US" sz="4354" spc="87" dirty="0">
                <a:solidFill>
                  <a:srgbClr val="151D9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113.4.26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8546285" y="2539800"/>
            <a:ext cx="9071714" cy="9140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現任：桃園市國小特教資源中心 主任</a:t>
            </a:r>
            <a:endParaRPr lang="en-US" altLang="zh-TW" sz="4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桃園市國小資優資源中心</a:t>
            </a:r>
            <a:endParaRPr lang="en-US" altLang="zh-TW" sz="4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國立臺灣師範大學特殊教育學系博士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臺北市立大學教育系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特教系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中原大學                 兼任助理教授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UCLA Extension</a:t>
            </a:r>
          </a:p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Mensa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會員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臺北市國民小學主任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臺北市政府教育局 課程督學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2018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臺北市校長培育班結業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2022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桃園市主任儲訓班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6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6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zh-TW" altLang="en-US" sz="36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700" dirty="0">
                <a:solidFill>
                  <a:prstClr val="black"/>
                </a:solidFill>
                <a:latin typeface="Georgia"/>
                <a:ea typeface="新細明體" panose="02020500000000000000" pitchFamily="18" charset="-120"/>
              </a:rPr>
              <a:t>   </a:t>
            </a:r>
          </a:p>
        </p:txBody>
      </p:sp>
      <p:sp>
        <p:nvSpPr>
          <p:cNvPr id="6" name="矩形 5"/>
          <p:cNvSpPr/>
          <p:nvPr/>
        </p:nvSpPr>
        <p:spPr>
          <a:xfrm>
            <a:off x="8756453" y="1154805"/>
            <a:ext cx="3652923" cy="1384995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/>
            <a:r>
              <a:rPr lang="zh-TW" altLang="en-US" sz="81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王昭傑</a:t>
            </a:r>
            <a:r>
              <a:rPr lang="zh-TW" altLang="en-US" sz="81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12353641" y="1799732"/>
            <a:ext cx="2550634" cy="553998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/>
            <a:r>
              <a:rPr lang="en-US" altLang="zh-TW" sz="27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Winson</a:t>
            </a:r>
            <a:r>
              <a:rPr lang="en-US" altLang="zh-TW" sz="27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Wang</a:t>
            </a:r>
            <a:endParaRPr lang="zh-TW" altLang="en-US" sz="27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可能是 1 人、樹和戶外的圖像">
            <a:extLst>
              <a:ext uri="{FF2B5EF4-FFF2-40B4-BE49-F238E27FC236}">
                <a16:creationId xmlns:a16="http://schemas.microsoft.com/office/drawing/2014/main" id="{945A52D2-9A8A-43FD-A132-2AC678930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86" y="1847303"/>
            <a:ext cx="7244178" cy="72441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534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-6802992">
            <a:off x="-1092430" y="-2256521"/>
            <a:ext cx="4242260" cy="4513043"/>
          </a:xfrm>
          <a:custGeom>
            <a:avLst/>
            <a:gdLst/>
            <a:ahLst/>
            <a:cxnLst/>
            <a:rect l="l" t="t" r="r" b="b"/>
            <a:pathLst>
              <a:path w="4242260" h="4513043">
                <a:moveTo>
                  <a:pt x="0" y="0"/>
                </a:moveTo>
                <a:lnTo>
                  <a:pt x="4242260" y="0"/>
                </a:lnTo>
                <a:lnTo>
                  <a:pt x="4242260" y="4513042"/>
                </a:lnTo>
                <a:lnTo>
                  <a:pt x="0" y="45130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89142">
            <a:off x="-3994456" y="4198274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6"/>
                </a:lnTo>
                <a:lnTo>
                  <a:pt x="0" y="101270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197150">
            <a:off x="425819" y="4818414"/>
            <a:ext cx="5381103" cy="4990973"/>
          </a:xfrm>
          <a:custGeom>
            <a:avLst/>
            <a:gdLst/>
            <a:ahLst/>
            <a:cxnLst/>
            <a:rect l="l" t="t" r="r" b="b"/>
            <a:pathLst>
              <a:path w="5381103" h="4990973">
                <a:moveTo>
                  <a:pt x="0" y="0"/>
                </a:moveTo>
                <a:lnTo>
                  <a:pt x="5381103" y="0"/>
                </a:lnTo>
                <a:lnTo>
                  <a:pt x="5381103" y="4990973"/>
                </a:lnTo>
                <a:lnTo>
                  <a:pt x="0" y="49909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461674" y="-1231629"/>
            <a:ext cx="4204062" cy="4074119"/>
          </a:xfrm>
          <a:custGeom>
            <a:avLst/>
            <a:gdLst/>
            <a:ahLst/>
            <a:cxnLst/>
            <a:rect l="l" t="t" r="r" b="b"/>
            <a:pathLst>
              <a:path w="4204062" h="4074119">
                <a:moveTo>
                  <a:pt x="0" y="0"/>
                </a:moveTo>
                <a:lnTo>
                  <a:pt x="4204063" y="0"/>
                </a:lnTo>
                <a:lnTo>
                  <a:pt x="4204063" y="4074119"/>
                </a:lnTo>
                <a:lnTo>
                  <a:pt x="0" y="40741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028830" y="2341013"/>
            <a:ext cx="765441" cy="741782"/>
            <a:chOff x="0" y="0"/>
            <a:chExt cx="1020588" cy="989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 dirty="0">
                  <a:solidFill>
                    <a:srgbClr val="000000"/>
                  </a:solidFill>
                  <a:latin typeface="Gagalin"/>
                </a:rPr>
                <a:t>1.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28830" y="3576114"/>
            <a:ext cx="765441" cy="741782"/>
            <a:chOff x="0" y="0"/>
            <a:chExt cx="1020588" cy="9890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2.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28830" y="4811215"/>
            <a:ext cx="765441" cy="741782"/>
            <a:chOff x="0" y="0"/>
            <a:chExt cx="1020588" cy="98904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3.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28830" y="6046316"/>
            <a:ext cx="765441" cy="741782"/>
            <a:chOff x="0" y="0"/>
            <a:chExt cx="1020588" cy="9890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4.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028830" y="7281417"/>
            <a:ext cx="765441" cy="741782"/>
            <a:chOff x="0" y="0"/>
            <a:chExt cx="1020588" cy="9890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5.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028830" y="8516518"/>
            <a:ext cx="765441" cy="741782"/>
            <a:chOff x="0" y="0"/>
            <a:chExt cx="1020588" cy="98904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 dirty="0">
                  <a:solidFill>
                    <a:srgbClr val="000000"/>
                  </a:solidFill>
                  <a:latin typeface="Gagalin"/>
                </a:rPr>
                <a:t>6.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14960588" y="279423"/>
            <a:ext cx="4321338" cy="3424660"/>
          </a:xfrm>
          <a:custGeom>
            <a:avLst/>
            <a:gdLst/>
            <a:ahLst/>
            <a:cxnLst/>
            <a:rect l="l" t="t" r="r" b="b"/>
            <a:pathLst>
              <a:path w="4321338" h="3424660">
                <a:moveTo>
                  <a:pt x="0" y="0"/>
                </a:moveTo>
                <a:lnTo>
                  <a:pt x="4321338" y="0"/>
                </a:lnTo>
                <a:lnTo>
                  <a:pt x="4321338" y="3424660"/>
                </a:lnTo>
                <a:lnTo>
                  <a:pt x="0" y="34246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0299370" y="2237876"/>
            <a:ext cx="6101196" cy="794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4199" spc="83" dirty="0" err="1">
                <a:solidFill>
                  <a:srgbClr val="000000"/>
                </a:solidFill>
                <a:ea typeface="Agrandir"/>
              </a:rPr>
              <a:t>安置服務類別與型態</a:t>
            </a:r>
            <a:endParaRPr lang="en-US" sz="4199" spc="83" dirty="0">
              <a:solidFill>
                <a:srgbClr val="000000"/>
              </a:solidFill>
              <a:ea typeface="Agrandir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0299370" y="4821083"/>
            <a:ext cx="6101196" cy="786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9"/>
              </a:lnSpc>
            </a:pPr>
            <a:r>
              <a:rPr lang="en-US" sz="4099" spc="81">
                <a:solidFill>
                  <a:srgbClr val="000000"/>
                </a:solidFill>
                <a:ea typeface="Agrandir"/>
              </a:rPr>
              <a:t>課程與教學型態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99370" y="3531397"/>
            <a:ext cx="6101196" cy="794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4199" spc="83" dirty="0" err="1">
                <a:solidFill>
                  <a:srgbClr val="000000"/>
                </a:solidFill>
                <a:ea typeface="Agrandir"/>
              </a:rPr>
              <a:t>師資來源與規劃</a:t>
            </a:r>
            <a:endParaRPr lang="en-US" sz="4199" spc="83" dirty="0">
              <a:solidFill>
                <a:srgbClr val="000000"/>
              </a:solidFill>
              <a:ea typeface="Agrandir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229602" y="5993713"/>
            <a:ext cx="6101196" cy="794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4199" spc="83">
                <a:solidFill>
                  <a:srgbClr val="000000"/>
                </a:solidFill>
                <a:ea typeface="Agrandir"/>
              </a:rPr>
              <a:t>課程設計與規劃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99370" y="7228814"/>
            <a:ext cx="6101196" cy="794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4199" spc="83" dirty="0" err="1">
                <a:solidFill>
                  <a:srgbClr val="000000"/>
                </a:solidFill>
                <a:ea typeface="Agrandir"/>
              </a:rPr>
              <a:t>教學設備</a:t>
            </a:r>
            <a:endParaRPr lang="en-US" sz="4199" spc="83" dirty="0">
              <a:solidFill>
                <a:srgbClr val="000000"/>
              </a:solidFill>
              <a:ea typeface="Agrandir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299370" y="8467411"/>
            <a:ext cx="6101196" cy="794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4199" spc="83">
                <a:solidFill>
                  <a:srgbClr val="000000"/>
                </a:solidFill>
                <a:ea typeface="Agrandir"/>
              </a:rPr>
              <a:t>資優問與答</a:t>
            </a:r>
          </a:p>
        </p:txBody>
      </p:sp>
      <p:sp>
        <p:nvSpPr>
          <p:cNvPr id="32" name="Freeform 8">
            <a:extLst>
              <a:ext uri="{FF2B5EF4-FFF2-40B4-BE49-F238E27FC236}">
                <a16:creationId xmlns:a16="http://schemas.microsoft.com/office/drawing/2014/main" id="{92C087DD-05D4-4E97-896F-1DACB8EB75BA}"/>
              </a:ext>
            </a:extLst>
          </p:cNvPr>
          <p:cNvSpPr/>
          <p:nvPr/>
        </p:nvSpPr>
        <p:spPr>
          <a:xfrm>
            <a:off x="9078799" y="1114907"/>
            <a:ext cx="765441" cy="741782"/>
          </a:xfrm>
          <a:custGeom>
            <a:avLst/>
            <a:gdLst/>
            <a:ahLst/>
            <a:cxnLst/>
            <a:rect l="l" t="t" r="r" b="b"/>
            <a:pathLst>
              <a:path w="1020588" h="989043">
                <a:moveTo>
                  <a:pt x="0" y="0"/>
                </a:moveTo>
                <a:lnTo>
                  <a:pt x="1020588" y="0"/>
                </a:lnTo>
                <a:lnTo>
                  <a:pt x="1020588" y="989043"/>
                </a:lnTo>
                <a:lnTo>
                  <a:pt x="0" y="9890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B5ABFB67-E9E3-4EBD-997E-FC59DA41F41B}"/>
              </a:ext>
            </a:extLst>
          </p:cNvPr>
          <p:cNvSpPr txBox="1"/>
          <p:nvPr/>
        </p:nvSpPr>
        <p:spPr>
          <a:xfrm>
            <a:off x="9278791" y="1179187"/>
            <a:ext cx="437043" cy="67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77"/>
              </a:lnSpc>
            </a:pPr>
            <a:r>
              <a:rPr lang="en-US" sz="4443" spc="88" dirty="0">
                <a:solidFill>
                  <a:srgbClr val="000000"/>
                </a:solidFill>
                <a:latin typeface="Gagalin"/>
              </a:rPr>
              <a:t>0.</a:t>
            </a:r>
          </a:p>
        </p:txBody>
      </p:sp>
      <p:sp>
        <p:nvSpPr>
          <p:cNvPr id="34" name="TextBox 26">
            <a:extLst>
              <a:ext uri="{FF2B5EF4-FFF2-40B4-BE49-F238E27FC236}">
                <a16:creationId xmlns:a16="http://schemas.microsoft.com/office/drawing/2014/main" id="{EC22125E-E864-4029-9C36-5DCC2C25AD62}"/>
              </a:ext>
            </a:extLst>
          </p:cNvPr>
          <p:cNvSpPr txBox="1"/>
          <p:nvPr/>
        </p:nvSpPr>
        <p:spPr>
          <a:xfrm>
            <a:off x="10427331" y="1156446"/>
            <a:ext cx="6101196" cy="67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zh-TW" altLang="en-US" sz="4199" spc="83" dirty="0">
                <a:solidFill>
                  <a:srgbClr val="000000"/>
                </a:solidFill>
                <a:ea typeface="Agrandir"/>
              </a:rPr>
              <a:t>資優生的認識與了解</a:t>
            </a:r>
            <a:endParaRPr lang="en-US" sz="4199" spc="83" dirty="0">
              <a:solidFill>
                <a:srgbClr val="000000"/>
              </a:solidFill>
              <a:ea typeface="Agrand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543" y="-11529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10"/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3191312">
            <a:off x="10587496" y="-1345599"/>
            <a:ext cx="2539093" cy="2460612"/>
          </a:xfrm>
          <a:custGeom>
            <a:avLst/>
            <a:gdLst/>
            <a:ahLst/>
            <a:cxnLst/>
            <a:rect l="l" t="t" r="r" b="b"/>
            <a:pathLst>
              <a:path w="2539093" h="2460612">
                <a:moveTo>
                  <a:pt x="0" y="0"/>
                </a:moveTo>
                <a:lnTo>
                  <a:pt x="2539093" y="0"/>
                </a:lnTo>
                <a:lnTo>
                  <a:pt x="2539093" y="2460612"/>
                </a:lnTo>
                <a:lnTo>
                  <a:pt x="0" y="24606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546782" y="1136189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8169" dirty="0">
                <a:solidFill>
                  <a:srgbClr val="000000"/>
                </a:solidFill>
                <a:ea typeface="Canva Sans"/>
              </a:rPr>
              <a:t>重要提醒</a:t>
            </a:r>
            <a:endParaRPr lang="en-US" sz="8169" dirty="0">
              <a:solidFill>
                <a:srgbClr val="000000"/>
              </a:solidFill>
              <a:ea typeface="Canva Sans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7FCC0A2C-6D95-4CC7-A6C8-3FC54C9ED60C}"/>
              </a:ext>
            </a:extLst>
          </p:cNvPr>
          <p:cNvSpPr txBox="1"/>
          <p:nvPr/>
        </p:nvSpPr>
        <p:spPr>
          <a:xfrm>
            <a:off x="2209800" y="5028207"/>
            <a:ext cx="14554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kern="100" dirty="0"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一般智能</a:t>
            </a:r>
            <a:r>
              <a:rPr lang="en-US" altLang="zh-TW" sz="3200" kern="100" dirty="0"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zh-TW" sz="3200" kern="100" dirty="0"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西門國小、新埔國小、建國國小、快樂國小、同安國小、大華國小、大成國小、華勛國小、義興國小、僑愛國小</a:t>
            </a:r>
            <a:r>
              <a:rPr lang="zh-TW" altLang="en-US" sz="3200" kern="100" dirty="0"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zh-TW" sz="3200" kern="100" dirty="0"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大同國小</a:t>
            </a:r>
            <a:r>
              <a:rPr lang="zh-TW" altLang="en-US" sz="3200" kern="100" dirty="0">
                <a:ea typeface="標楷體" panose="03000509000000000000" pitchFamily="65" charset="-120"/>
                <a:cs typeface="Times New Roman" panose="02020603050405020304" pitchFamily="18" charset="0"/>
              </a:rPr>
              <a:t>、東門國小、桃園國小、長庚國小及信義國小</a:t>
            </a:r>
            <a:r>
              <a:rPr lang="zh-TW" altLang="zh-TW" sz="3200" kern="100" dirty="0"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辦理報到手續</a:t>
            </a:r>
            <a:endParaRPr lang="zh-TW" altLang="en-US" sz="3200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6405A89D-F3F0-4643-941C-4B5DDB137569}"/>
              </a:ext>
            </a:extLst>
          </p:cNvPr>
          <p:cNvSpPr txBox="1"/>
          <p:nvPr/>
        </p:nvSpPr>
        <p:spPr>
          <a:xfrm>
            <a:off x="495300" y="3792495"/>
            <a:ext cx="17983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113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星期二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前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00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16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00</a:t>
            </a:r>
            <a:r>
              <a:rPr lang="zh-TW" altLang="zh-TW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向各安置學校</a:t>
            </a:r>
            <a:r>
              <a:rPr lang="zh-TW" altLang="en-US" sz="54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報到</a:t>
            </a:r>
            <a:endParaRPr lang="zh-TW" altLang="en-US" sz="5400" dirty="0">
              <a:solidFill>
                <a:srgbClr val="FF0000"/>
              </a:solidFill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B6EF3BF0-E981-4082-8A5B-3CCCC1CC0B59}"/>
              </a:ext>
            </a:extLst>
          </p:cNvPr>
          <p:cNvSpPr txBox="1"/>
          <p:nvPr/>
        </p:nvSpPr>
        <p:spPr>
          <a:xfrm>
            <a:off x="2400516" y="7999017"/>
            <a:ext cx="157869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36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無需遷移戶籍可逕轉學至安置學校就讀，並請於</a:t>
            </a:r>
            <a:r>
              <a:rPr lang="en-US" altLang="zh-TW" sz="36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113</a:t>
            </a:r>
            <a:r>
              <a:rPr lang="zh-TW" altLang="zh-TW" sz="36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6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zh-TW" sz="36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6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zh-TW" sz="36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日前至各校完成轉學手續；逾時或未完成轉學手續者，視同放棄，事後不得要求再行安置。</a:t>
            </a:r>
            <a:endParaRPr lang="zh-TW" altLang="en-US" sz="3600" dirty="0">
              <a:solidFill>
                <a:srgbClr val="FF0000"/>
              </a:solidFill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5431D0C6-A29C-4876-A18E-FEC233EC70A8}"/>
              </a:ext>
            </a:extLst>
          </p:cNvPr>
          <p:cNvSpPr txBox="1"/>
          <p:nvPr/>
        </p:nvSpPr>
        <p:spPr>
          <a:xfrm>
            <a:off x="2438616" y="6845346"/>
            <a:ext cx="14554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kern="100" dirty="0">
                <a:solidFill>
                  <a:schemeClr val="accent3">
                    <a:lumMod val="50000"/>
                  </a:schemeClr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創造力</a:t>
            </a:r>
            <a:r>
              <a:rPr lang="en-US" altLang="zh-TW" sz="3200" kern="100" dirty="0">
                <a:solidFill>
                  <a:schemeClr val="accent3">
                    <a:lumMod val="50000"/>
                  </a:schemeClr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3200" kern="100" dirty="0">
                <a:solidFill>
                  <a:schemeClr val="accent3">
                    <a:lumMod val="50000"/>
                  </a:schemeClr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青溪國小、同德國小及山豐國小</a:t>
            </a:r>
            <a:r>
              <a:rPr lang="zh-TW" altLang="zh-TW" sz="3200" kern="100" dirty="0">
                <a:solidFill>
                  <a:schemeClr val="accent3">
                    <a:lumMod val="50000"/>
                  </a:schemeClr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辦理報到手續</a:t>
            </a:r>
            <a:endParaRPr lang="zh-TW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10"/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3191312">
            <a:off x="10587496" y="-1345599"/>
            <a:ext cx="2539093" cy="2460612"/>
          </a:xfrm>
          <a:custGeom>
            <a:avLst/>
            <a:gdLst/>
            <a:ahLst/>
            <a:cxnLst/>
            <a:rect l="l" t="t" r="r" b="b"/>
            <a:pathLst>
              <a:path w="2539093" h="2460612">
                <a:moveTo>
                  <a:pt x="0" y="0"/>
                </a:moveTo>
                <a:lnTo>
                  <a:pt x="2539093" y="0"/>
                </a:lnTo>
                <a:lnTo>
                  <a:pt x="2539093" y="2460612"/>
                </a:lnTo>
                <a:lnTo>
                  <a:pt x="0" y="24606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0" y="1707534"/>
            <a:ext cx="11432558" cy="164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16600" b="1" dirty="0">
                <a:solidFill>
                  <a:srgbClr val="FF0000"/>
                </a:solidFill>
                <a:ea typeface="Canva Sans"/>
              </a:rPr>
              <a:t>恭喜大家</a:t>
            </a:r>
            <a:endParaRPr lang="en-US" sz="16600" b="1" dirty="0">
              <a:solidFill>
                <a:srgbClr val="FF0000"/>
              </a:solidFill>
              <a:ea typeface="Canva Sans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86BC4679-9D98-450C-99C7-BF3E07A2292B}"/>
              </a:ext>
            </a:extLst>
          </p:cNvPr>
          <p:cNvSpPr txBox="1"/>
          <p:nvPr/>
        </p:nvSpPr>
        <p:spPr>
          <a:xfrm>
            <a:off x="2971800" y="4251563"/>
            <a:ext cx="11432558" cy="164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16600" b="1" dirty="0">
                <a:solidFill>
                  <a:srgbClr val="FF0000"/>
                </a:solidFill>
                <a:ea typeface="Canva Sans"/>
              </a:rPr>
              <a:t>但</a:t>
            </a:r>
            <a:endParaRPr lang="en-US" sz="16600" b="1" dirty="0">
              <a:solidFill>
                <a:srgbClr val="FF0000"/>
              </a:solidFill>
              <a:ea typeface="Canva Sans"/>
            </a:endParaRP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1B9AA298-86C3-4F49-8CE6-06C33EC9BCB7}"/>
              </a:ext>
            </a:extLst>
          </p:cNvPr>
          <p:cNvSpPr txBox="1"/>
          <p:nvPr/>
        </p:nvSpPr>
        <p:spPr>
          <a:xfrm>
            <a:off x="1809749" y="6588267"/>
            <a:ext cx="16407731" cy="1642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16600" b="1" dirty="0">
                <a:solidFill>
                  <a:srgbClr val="FF0000"/>
                </a:solidFill>
                <a:ea typeface="Canva Sans"/>
              </a:rPr>
              <a:t>考驗才剛要開始</a:t>
            </a:r>
            <a:endParaRPr lang="en-US" altLang="zh-TW" sz="16600" b="1" dirty="0">
              <a:solidFill>
                <a:srgbClr val="FF0000"/>
              </a:solidFill>
              <a:ea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250704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3768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0" name="Freeform 10"/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3191312">
            <a:off x="10587496" y="-1345599"/>
            <a:ext cx="2539093" cy="2460612"/>
          </a:xfrm>
          <a:custGeom>
            <a:avLst/>
            <a:gdLst/>
            <a:ahLst/>
            <a:cxnLst/>
            <a:rect l="l" t="t" r="r" b="b"/>
            <a:pathLst>
              <a:path w="2539093" h="2460612">
                <a:moveTo>
                  <a:pt x="0" y="0"/>
                </a:moveTo>
                <a:lnTo>
                  <a:pt x="2539093" y="0"/>
                </a:lnTo>
                <a:lnTo>
                  <a:pt x="2539093" y="2460612"/>
                </a:lnTo>
                <a:lnTo>
                  <a:pt x="0" y="24606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20464" y="642991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8169" dirty="0">
                <a:solidFill>
                  <a:srgbClr val="000000"/>
                </a:solidFill>
                <a:ea typeface="Canva Sans"/>
              </a:rPr>
              <a:t>資優生的認識與了解</a:t>
            </a:r>
            <a:endParaRPr lang="en-US" sz="8169" dirty="0">
              <a:solidFill>
                <a:srgbClr val="000000"/>
              </a:solidFill>
              <a:ea typeface="Canva Sans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04EA6C64-BA32-4FD4-BA63-E8EE7F3ABE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603" y="2361078"/>
            <a:ext cx="13640330" cy="752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0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F63A027-06B9-4746-8ECE-6449746D9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0332" y="2264570"/>
            <a:ext cx="6198309" cy="6198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發文格式1：最喜歡的寶可夢造型分享皮卡丘永遠的最愛! 圖片來源https://www.kkb… | 4Gamers">
            <a:extLst>
              <a:ext uri="{FF2B5EF4-FFF2-40B4-BE49-F238E27FC236}">
                <a16:creationId xmlns:a16="http://schemas.microsoft.com/office/drawing/2014/main" id="{09FB9F5B-925B-469A-A307-844F0EB14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90222" l="5778" r="94667">
                        <a14:foregroundMark x1="6222" y1="16889" x2="12889" y2="24000"/>
                        <a14:foregroundMark x1="72000" y1="12889" x2="68444" y2="14667"/>
                        <a14:foregroundMark x1="94667" y1="43556" x2="94667" y2="43556"/>
                        <a14:foregroundMark x1="51556" y1="40444" x2="38667" y2="36444"/>
                        <a14:foregroundMark x1="38667" y1="36444" x2="30667" y2="39556"/>
                        <a14:foregroundMark x1="56000" y1="88444" x2="31556" y2="9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3" y="2264570"/>
            <a:ext cx="5850731" cy="585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773E15F9-4293-4A7F-B927-D0BAE32D3E6A}"/>
              </a:ext>
            </a:extLst>
          </p:cNvPr>
          <p:cNvSpPr txBox="1"/>
          <p:nvPr/>
        </p:nvSpPr>
        <p:spPr>
          <a:xfrm>
            <a:off x="720464" y="642991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8169" dirty="0">
                <a:solidFill>
                  <a:srgbClr val="000000"/>
                </a:solidFill>
                <a:ea typeface="Canva Sans"/>
              </a:rPr>
              <a:t>資優生的認識與了解</a:t>
            </a:r>
            <a:endParaRPr lang="en-US" sz="8169" dirty="0">
              <a:solidFill>
                <a:srgbClr val="000000"/>
              </a:solidFill>
              <a:ea typeface="Canva Sans"/>
            </a:endParaRP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02D8C296-99DF-4EFA-8706-BF0E684A23C7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E62C0FBD-C584-4A3B-83BD-650E534DA658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028" name="Picture 4" descr="卡比獸| 寶可夢圖鑑| The official Pokémon Website in Taiwan">
            <a:extLst>
              <a:ext uri="{FF2B5EF4-FFF2-40B4-BE49-F238E27FC236}">
                <a16:creationId xmlns:a16="http://schemas.microsoft.com/office/drawing/2014/main" id="{9D2BDA4A-C6D0-4B0E-8B1D-58E4EFBC6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606" y="1343642"/>
            <a:ext cx="7599717" cy="759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2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8E1442-7C5A-4006-ABC2-F5B66B680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D2F98C9-69BC-4C37-BC67-6B39CD995D9E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F2F990B-7A7B-4239-A68C-515DE5FEF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6F76672-BCF3-457E-AEEA-97D83FFF2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812439"/>
            <a:ext cx="18288000" cy="861501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796DE6D2-7CFF-4EB5-9426-33AB57F73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59551"/>
            <a:ext cx="18190427" cy="8336241"/>
          </a:xfrm>
          <a:prstGeom prst="rect">
            <a:avLst/>
          </a:prstGeom>
        </p:spPr>
      </p:pic>
      <p:sp>
        <p:nvSpPr>
          <p:cNvPr id="7" name="Freeform 11">
            <a:extLst>
              <a:ext uri="{FF2B5EF4-FFF2-40B4-BE49-F238E27FC236}">
                <a16:creationId xmlns:a16="http://schemas.microsoft.com/office/drawing/2014/main" id="{29C5366D-423D-4935-AF5F-B7322CB97D15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7AC8A8F5-4EB6-4DFF-94E9-A62F7A7706E0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8921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1CE5C6-0A97-4BDB-9596-C8BB9399A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C36E30D-27F0-4D48-8890-5ED028CF57B7}"/>
              </a:ext>
            </a:extLst>
          </p:cNvPr>
          <p:cNvSpPr>
            <a:spLocks noGrp="1"/>
          </p:cNvSpPr>
          <p:nvPr>
            <p:ph type="pic" idx="2"/>
          </p:nvPr>
        </p:nvSpPr>
        <p:spPr/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A651F17-A775-4B6A-BBAA-C67B8628C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5CA7C0C-FF7D-448B-A9A1-23CB3A8BA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812439"/>
            <a:ext cx="18288000" cy="861501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BBD4CA3-1B8F-4F5A-8203-E5FF14AA99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47" t="8866" r="53929" b="5980"/>
          <a:stretch/>
        </p:blipFill>
        <p:spPr>
          <a:xfrm>
            <a:off x="685801" y="1916826"/>
            <a:ext cx="4872038" cy="596420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E405EEF-63F4-4B3E-A630-C7677E80D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859551"/>
            <a:ext cx="18190427" cy="833624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43D2C22-E318-48F0-AFD1-D3241FAE25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068" t="13259" r="11542" b="3232"/>
          <a:stretch/>
        </p:blipFill>
        <p:spPr>
          <a:xfrm>
            <a:off x="363727" y="1395210"/>
            <a:ext cx="5194112" cy="6960678"/>
          </a:xfrm>
          <a:prstGeom prst="rect">
            <a:avLst/>
          </a:prstGeom>
        </p:spPr>
      </p:pic>
      <p:sp>
        <p:nvSpPr>
          <p:cNvPr id="9" name="流程圖: 程序 8">
            <a:extLst>
              <a:ext uri="{FF2B5EF4-FFF2-40B4-BE49-F238E27FC236}">
                <a16:creationId xmlns:a16="http://schemas.microsoft.com/office/drawing/2014/main" id="{DA58E27E-AEE5-429D-9482-E0662B0F592F}"/>
              </a:ext>
            </a:extLst>
          </p:cNvPr>
          <p:cNvSpPr/>
          <p:nvPr/>
        </p:nvSpPr>
        <p:spPr>
          <a:xfrm>
            <a:off x="391686" y="8445677"/>
            <a:ext cx="17504627" cy="121920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dirty="0"/>
              <a:t>孩子有他的特色與長才，發展孩子的未來不是成就自己的過去的遺憾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FC076B4E-F0EE-4C83-B4B7-B40BC7896266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331449E0-AE2A-40C0-8ECD-91F1F648C23B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33362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標題 1">
            <a:extLst>
              <a:ext uri="{FF2B5EF4-FFF2-40B4-BE49-F238E27FC236}">
                <a16:creationId xmlns:a16="http://schemas.microsoft.com/office/drawing/2014/main" id="{9EF5555E-F9C0-4AFC-BE6B-D68BDD842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新細明體" panose="02020500000000000000" pitchFamily="18" charset="-120"/>
              </a:rPr>
              <a:t>電視裡看到的資優生</a:t>
            </a:r>
          </a:p>
        </p:txBody>
      </p:sp>
      <p:sp>
        <p:nvSpPr>
          <p:cNvPr id="10243" name="內容版面配置區 2">
            <a:extLst>
              <a:ext uri="{FF2B5EF4-FFF2-40B4-BE49-F238E27FC236}">
                <a16:creationId xmlns:a16="http://schemas.microsoft.com/office/drawing/2014/main" id="{D9806385-7FF9-476C-A3A3-A94F7BA56B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15209B60-FF9C-4E36-8A81-8A7BCE2D434A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74210770-2F86-4C19-B962-97810CBF23FE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0072E545-9C32-46AD-8D90-09FCC603FFE1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0244" name="圖片 5">
            <a:extLst>
              <a:ext uri="{FF2B5EF4-FFF2-40B4-BE49-F238E27FC236}">
                <a16:creationId xmlns:a16="http://schemas.microsoft.com/office/drawing/2014/main" id="{8FACF84C-DD48-472C-8957-A214708F6C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2133601"/>
            <a:ext cx="13330238" cy="751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>
            <a:extLst>
              <a:ext uri="{FF2B5EF4-FFF2-40B4-BE49-F238E27FC236}">
                <a16:creationId xmlns:a16="http://schemas.microsoft.com/office/drawing/2014/main" id="{ACDBB5D1-4F80-466E-BAFF-8B2C1C5A0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新細明體" panose="02020500000000000000" pitchFamily="18" charset="-120"/>
              </a:rPr>
              <a:t>電視裡看到的資優生</a:t>
            </a:r>
          </a:p>
        </p:txBody>
      </p:sp>
      <p:sp>
        <p:nvSpPr>
          <p:cNvPr id="11267" name="內容版面配置區 2">
            <a:extLst>
              <a:ext uri="{FF2B5EF4-FFF2-40B4-BE49-F238E27FC236}">
                <a16:creationId xmlns:a16="http://schemas.microsoft.com/office/drawing/2014/main" id="{53027E8F-C4D5-407B-A089-D977A7A872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18FBA8E-B1C2-49A9-A41D-F3739422C8D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www.themegallery.com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6CC65B5-FEAC-45C3-81A1-457E6638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LOGO</a:t>
            </a:r>
          </a:p>
        </p:txBody>
      </p:sp>
      <p:pic>
        <p:nvPicPr>
          <p:cNvPr id="11270" name="圖片 5">
            <a:extLst>
              <a:ext uri="{FF2B5EF4-FFF2-40B4-BE49-F238E27FC236}">
                <a16:creationId xmlns:a16="http://schemas.microsoft.com/office/drawing/2014/main" id="{ED200011-05D8-4F1B-9751-D5209A41B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733" y="1833563"/>
            <a:ext cx="13444538" cy="7574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11">
            <a:extLst>
              <a:ext uri="{FF2B5EF4-FFF2-40B4-BE49-F238E27FC236}">
                <a16:creationId xmlns:a16="http://schemas.microsoft.com/office/drawing/2014/main" id="{A6DC5578-D486-413E-8F9D-D77A7AB43F45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64C4D380-3E7F-4659-B40C-CA9CD30A1DB0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A91BAF5D-4444-47DA-82BD-90513B0C9827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>
            <a:extLst>
              <a:ext uri="{FF2B5EF4-FFF2-40B4-BE49-F238E27FC236}">
                <a16:creationId xmlns:a16="http://schemas.microsoft.com/office/drawing/2014/main" id="{B9D3EF28-4957-4192-A1AD-F908F19D88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12291" name="內容版面配置區 2">
            <a:extLst>
              <a:ext uri="{FF2B5EF4-FFF2-40B4-BE49-F238E27FC236}">
                <a16:creationId xmlns:a16="http://schemas.microsoft.com/office/drawing/2014/main" id="{94305E4E-AFF7-4F7A-96BC-28ED8194E7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24DAAD7-2051-45CA-98BF-D37A4CFE537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www.themegallery.com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DE61A43-9756-4F2E-BCF4-25593BA3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LOGO</a:t>
            </a: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2C0A1573-7762-49CB-86E6-4596D8688919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1D6D1D2B-E2E7-4F31-8685-67108E80CD8E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5BC39BE9-0B22-4390-8522-E176DF8A34DF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2294" name="Picture 2" descr="資優生IQ130以上但情商追不上智商結果天才變成小霸王無朋友">
            <a:extLst>
              <a:ext uri="{FF2B5EF4-FFF2-40B4-BE49-F238E27FC236}">
                <a16:creationId xmlns:a16="http://schemas.microsoft.com/office/drawing/2014/main" id="{1CA12826-BF07-47B9-8096-6999B1781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54958"/>
            <a:ext cx="13716000" cy="717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>
            <a:extLst>
              <a:ext uri="{FF2B5EF4-FFF2-40B4-BE49-F238E27FC236}">
                <a16:creationId xmlns:a16="http://schemas.microsoft.com/office/drawing/2014/main" id="{BC876638-E16A-4EEC-88ED-B10CF6E112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13315" name="內容版面配置區 2">
            <a:extLst>
              <a:ext uri="{FF2B5EF4-FFF2-40B4-BE49-F238E27FC236}">
                <a16:creationId xmlns:a16="http://schemas.microsoft.com/office/drawing/2014/main" id="{7705B218-B436-4029-A6B3-A61A6258F2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ED3D0BF-6473-46FE-A800-171DAC7517B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www.themegallery.com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08C45E1-06E1-44C8-8D78-E674F5BF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LOGO</a:t>
            </a:r>
          </a:p>
        </p:txBody>
      </p:sp>
      <p:pic>
        <p:nvPicPr>
          <p:cNvPr id="13318" name="Picture 2" descr="門薩 - Explore | Facebook">
            <a:extLst>
              <a:ext uri="{FF2B5EF4-FFF2-40B4-BE49-F238E27FC236}">
                <a16:creationId xmlns:a16="http://schemas.microsoft.com/office/drawing/2014/main" id="{2B5585CA-FB0C-4951-82C2-ED20A8921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66675"/>
            <a:ext cx="10220325" cy="1022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11">
            <a:extLst>
              <a:ext uri="{FF2B5EF4-FFF2-40B4-BE49-F238E27FC236}">
                <a16:creationId xmlns:a16="http://schemas.microsoft.com/office/drawing/2014/main" id="{396A5ACC-B08A-4E45-B1CC-38544D51C6E0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67D37B9C-82D0-4554-8E71-E56B37FB2491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348CBC34-FA9D-4DC9-BE68-E2DE45234788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>
            <a:extLst>
              <a:ext uri="{FF2B5EF4-FFF2-40B4-BE49-F238E27FC236}">
                <a16:creationId xmlns:a16="http://schemas.microsoft.com/office/drawing/2014/main" id="{EB2BB789-A1C8-4765-A522-0739C0684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新細明體" panose="02020500000000000000" pitchFamily="18" charset="-120"/>
              </a:rPr>
              <a:t>現實生活的資優生</a:t>
            </a:r>
            <a:r>
              <a:rPr lang="en-US" altLang="zh-TW">
                <a:ea typeface="新細明體" panose="02020500000000000000" pitchFamily="18" charset="-120"/>
              </a:rPr>
              <a:t>?</a:t>
            </a:r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15363" name="內容版面配置區 2">
            <a:extLst>
              <a:ext uri="{FF2B5EF4-FFF2-40B4-BE49-F238E27FC236}">
                <a16:creationId xmlns:a16="http://schemas.microsoft.com/office/drawing/2014/main" id="{DA141D12-2849-4DD3-8A24-8FCA2ABFA8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6B4E59F-0CB8-47BB-8C63-A5895B065C3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www.themegallery.com</a:t>
            </a: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2C9D1D8-9EC4-4B77-A1BE-F74A3E5FF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LOGO</a:t>
            </a:r>
          </a:p>
        </p:txBody>
      </p:sp>
      <p:pic>
        <p:nvPicPr>
          <p:cNvPr id="15366" name="圖片 5">
            <a:extLst>
              <a:ext uri="{FF2B5EF4-FFF2-40B4-BE49-F238E27FC236}">
                <a16:creationId xmlns:a16="http://schemas.microsoft.com/office/drawing/2014/main" id="{FF5F4E6D-0B3B-4578-93C3-323566247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519" y="1814513"/>
            <a:ext cx="5572125" cy="742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圖片 6">
            <a:extLst>
              <a:ext uri="{FF2B5EF4-FFF2-40B4-BE49-F238E27FC236}">
                <a16:creationId xmlns:a16="http://schemas.microsoft.com/office/drawing/2014/main" id="{3E8883BE-FA0F-4688-BD5D-5796EB663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814513"/>
            <a:ext cx="6029325" cy="804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11">
            <a:extLst>
              <a:ext uri="{FF2B5EF4-FFF2-40B4-BE49-F238E27FC236}">
                <a16:creationId xmlns:a16="http://schemas.microsoft.com/office/drawing/2014/main" id="{5A3EDCCE-3CE4-49F8-8AFD-344691DDA59D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1BBF0915-0C63-4543-AB87-CA1395F45B37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CD3C3FC-F9FB-4939-A4DC-E1A6F650365C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E26738B-1D69-4632-945B-69C0965BA663}"/>
              </a:ext>
            </a:extLst>
          </p:cNvPr>
          <p:cNvSpPr/>
          <p:nvPr/>
        </p:nvSpPr>
        <p:spPr>
          <a:xfrm>
            <a:off x="2769188" y="8540230"/>
            <a:ext cx="7315200" cy="1307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對感興趣的東西十分投入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1F48874-A1E8-4116-9BF9-03A384FCB987}"/>
              </a:ext>
            </a:extLst>
          </p:cNvPr>
          <p:cNvSpPr/>
          <p:nvPr/>
        </p:nvSpPr>
        <p:spPr>
          <a:xfrm>
            <a:off x="10332245" y="8548934"/>
            <a:ext cx="7315200" cy="130706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對不喜歡的事物十分厭惡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C1543B6-A0CC-4C73-A036-EE0BB769B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1D5F683-3F3A-4B34-A6FD-ED402CFBB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 panose="02020500000000000000" pitchFamily="18" charset="-120"/>
            </a:endParaRPr>
          </a:p>
        </p:txBody>
      </p:sp>
      <p:pic>
        <p:nvPicPr>
          <p:cNvPr id="45060" name="Picture 5" descr="Art67142">
            <a:extLst>
              <a:ext uri="{FF2B5EF4-FFF2-40B4-BE49-F238E27FC236}">
                <a16:creationId xmlns:a16="http://schemas.microsoft.com/office/drawing/2014/main" id="{88B15799-6601-4D96-B7AF-8EBA4F99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243"/>
            <a:ext cx="13716000" cy="1019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6">
            <a:extLst>
              <a:ext uri="{FF2B5EF4-FFF2-40B4-BE49-F238E27FC236}">
                <a16:creationId xmlns:a16="http://schemas.microsoft.com/office/drawing/2014/main" id="{732BA552-E965-432B-B3FC-E462E5253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7093" y="675753"/>
            <a:ext cx="88201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TW" altLang="en-US" sz="7200" b="0" dirty="0">
                <a:solidFill>
                  <a:srgbClr val="FF0000"/>
                </a:solidFill>
                <a:latin typeface="Times New Roman" panose="02020603050405020304" pitchFamily="18" charset="0"/>
              </a:rPr>
              <a:t>家長該如何幫助孩子</a:t>
            </a:r>
            <a:r>
              <a:rPr kumimoji="1" lang="en-US" altLang="zh-TW" sz="7200" b="0" dirty="0">
                <a:solidFill>
                  <a:srgbClr val="FF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99340" name="Text Box 12">
            <a:extLst>
              <a:ext uri="{FF2B5EF4-FFF2-40B4-BE49-F238E27FC236}">
                <a16:creationId xmlns:a16="http://schemas.microsoft.com/office/drawing/2014/main" id="{5D285189-29DF-4E8A-8EA1-E60C98BDF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5213" y="8162925"/>
            <a:ext cx="88201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1" lang="zh-TW" altLang="en-US" sz="7200" b="0">
                <a:solidFill>
                  <a:srgbClr val="FF0000"/>
                </a:solidFill>
                <a:latin typeface="Times New Roman" panose="02020603050405020304" pitchFamily="18" charset="0"/>
              </a:rPr>
              <a:t>打破對資優的迷思</a:t>
            </a:r>
            <a:endParaRPr kumimoji="1" lang="en-US" altLang="zh-TW" sz="7200" b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2A039D4A-474C-4362-B7BE-25BB6D9DEA65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2D5EF7AE-F260-43FA-9B56-CF544D4004C1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83082F7-3922-463D-9F6C-73D366D69772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CC0DC71F-7772-4489-9F83-EAC567443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9883" y="3875143"/>
            <a:ext cx="12853988" cy="5183981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6083" name="AutoShape 5">
            <a:extLst>
              <a:ext uri="{FF2B5EF4-FFF2-40B4-BE49-F238E27FC236}">
                <a16:creationId xmlns:a16="http://schemas.microsoft.com/office/drawing/2014/main" id="{2590C11E-4CBB-4059-B6DE-5C5770DA4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508" y="390526"/>
            <a:ext cx="9289256" cy="2376488"/>
          </a:xfrm>
          <a:prstGeom prst="leftArrow">
            <a:avLst>
              <a:gd name="adj1" fmla="val 50000"/>
              <a:gd name="adj2" fmla="val 97720"/>
            </a:avLst>
          </a:prstGeom>
          <a:solidFill>
            <a:schemeClr val="accent2">
              <a:alpha val="94116"/>
            </a:schemeClr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F0206416-E0A6-4C73-97F8-B2844C855F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4295" y="1057276"/>
            <a:ext cx="7291388" cy="845345"/>
          </a:xfrm>
        </p:spPr>
        <p:txBody>
          <a:bodyPr>
            <a:normAutofit fontScale="90000"/>
          </a:bodyPr>
          <a:lstStyle/>
          <a:p>
            <a:r>
              <a:rPr lang="zh-TW" altLang="en-US" sz="6000">
                <a:solidFill>
                  <a:srgbClr val="CC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200">
                <a:latin typeface="標楷體" panose="03000509000000000000" pitchFamily="65" charset="-120"/>
                <a:ea typeface="標楷體" panose="03000509000000000000" pitchFamily="65" charset="-120"/>
              </a:rPr>
              <a:t>什麼</a:t>
            </a:r>
            <a:r>
              <a:rPr lang="en-US" altLang="zh-TW" sz="420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200">
                <a:solidFill>
                  <a:srgbClr val="0901A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能力分析</a:t>
            </a:r>
          </a:p>
        </p:txBody>
      </p:sp>
      <p:sp>
        <p:nvSpPr>
          <p:cNvPr id="46085" name="Rectangle 3">
            <a:extLst>
              <a:ext uri="{FF2B5EF4-FFF2-40B4-BE49-F238E27FC236}">
                <a16:creationId xmlns:a16="http://schemas.microsoft.com/office/drawing/2014/main" id="{62DE943F-2CC2-4D10-82A8-AFACD7517F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1" y="3200400"/>
            <a:ext cx="4443413" cy="1402557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1.</a:t>
            </a:r>
            <a:r>
              <a:rPr lang="zh-TW" altLang="en-US">
                <a:ea typeface="新細明體" panose="02020500000000000000" pitchFamily="18" charset="-120"/>
              </a:rPr>
              <a:t>從大腦談起</a:t>
            </a:r>
          </a:p>
        </p:txBody>
      </p:sp>
      <p:pic>
        <p:nvPicPr>
          <p:cNvPr id="46086" name="Picture 4">
            <a:extLst>
              <a:ext uri="{FF2B5EF4-FFF2-40B4-BE49-F238E27FC236}">
                <a16:creationId xmlns:a16="http://schemas.microsoft.com/office/drawing/2014/main" id="{822D77C5-4E0A-457E-AA93-7D1392455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0464" r="33464" b="7683"/>
          <a:stretch>
            <a:fillRect/>
          </a:stretch>
        </p:blipFill>
        <p:spPr bwMode="auto">
          <a:xfrm>
            <a:off x="2662238" y="283370"/>
            <a:ext cx="3457575" cy="27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7" name="Picture 4" descr="img101">
            <a:extLst>
              <a:ext uri="{FF2B5EF4-FFF2-40B4-BE49-F238E27FC236}">
                <a16:creationId xmlns:a16="http://schemas.microsoft.com/office/drawing/2014/main" id="{EFD59B0E-680F-4AAE-B125-9E8BF7359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1" t="3178" r="55458" b="76157"/>
          <a:stretch>
            <a:fillRect/>
          </a:stretch>
        </p:blipFill>
        <p:spPr bwMode="auto">
          <a:xfrm rot="21459044">
            <a:off x="7223373" y="4316884"/>
            <a:ext cx="8424863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088" name="Picture 9" descr="x">
            <a:extLst>
              <a:ext uri="{FF2B5EF4-FFF2-40B4-BE49-F238E27FC236}">
                <a16:creationId xmlns:a16="http://schemas.microsoft.com/office/drawing/2014/main" id="{14528529-C385-4C5A-A20C-5BB27AFD9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098" y="4492820"/>
            <a:ext cx="4264818" cy="426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圖片 14">
            <a:extLst>
              <a:ext uri="{FF2B5EF4-FFF2-40B4-BE49-F238E27FC236}">
                <a16:creationId xmlns:a16="http://schemas.microsoft.com/office/drawing/2014/main" id="{BC2DC333-1061-43BF-BA99-1E898640E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450" y="685800"/>
            <a:ext cx="1581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11">
            <a:extLst>
              <a:ext uri="{FF2B5EF4-FFF2-40B4-BE49-F238E27FC236}">
                <a16:creationId xmlns:a16="http://schemas.microsoft.com/office/drawing/2014/main" id="{7DBC8A2E-2E38-4ACD-9B12-729B026A8E57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4E7421A6-629F-4252-BBD4-34C5AB494CDD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3B132592-BE5A-4FC3-81D1-DCEE088E2BF9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ED022E6-2F91-4606-9DC3-F8C4E8A7B43E}"/>
              </a:ext>
            </a:extLst>
          </p:cNvPr>
          <p:cNvSpPr/>
          <p:nvPr/>
        </p:nvSpPr>
        <p:spPr>
          <a:xfrm>
            <a:off x="7391400" y="8518581"/>
            <a:ext cx="8036717" cy="130706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學習剩餘的時間</a:t>
            </a:r>
            <a:r>
              <a:rPr lang="en-US" altLang="zh-TW" sz="4800" dirty="0"/>
              <a:t>?</a:t>
            </a:r>
            <a:r>
              <a:rPr lang="zh-TW" altLang="en-US" sz="4800" dirty="0"/>
              <a:t>做甚麼</a:t>
            </a:r>
            <a:r>
              <a:rPr lang="en-US" altLang="zh-TW" sz="4800" dirty="0"/>
              <a:t>?</a:t>
            </a:r>
            <a:endParaRPr lang="zh-TW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>
            <a:extLst>
              <a:ext uri="{FF2B5EF4-FFF2-40B4-BE49-F238E27FC236}">
                <a16:creationId xmlns:a16="http://schemas.microsoft.com/office/drawing/2014/main" id="{88C542E1-6D01-435A-B878-CBF89880E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508" y="390526"/>
            <a:ext cx="9289256" cy="2376488"/>
          </a:xfrm>
          <a:prstGeom prst="leftArrow">
            <a:avLst>
              <a:gd name="adj1" fmla="val 50000"/>
              <a:gd name="adj2" fmla="val 97720"/>
            </a:avLst>
          </a:prstGeom>
          <a:solidFill>
            <a:schemeClr val="accent2">
              <a:alpha val="94116"/>
            </a:schemeClr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D4D744-BA8A-45AF-BD9B-130CB88A9C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4295" y="1057276"/>
            <a:ext cx="7291388" cy="845345"/>
          </a:xfrm>
        </p:spPr>
        <p:txBody>
          <a:bodyPr>
            <a:normAutofit fontScale="90000"/>
          </a:bodyPr>
          <a:lstStyle/>
          <a:p>
            <a:r>
              <a:rPr lang="zh-TW" altLang="en-US" sz="6000">
                <a:solidFill>
                  <a:srgbClr val="CC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200">
                <a:latin typeface="標楷體" panose="03000509000000000000" pitchFamily="65" charset="-120"/>
                <a:ea typeface="標楷體" panose="03000509000000000000" pitchFamily="65" charset="-120"/>
              </a:rPr>
              <a:t>什麼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200">
                <a:solidFill>
                  <a:srgbClr val="0901A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能力分析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A42F2626-1963-4074-A08C-BDE563A5B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0" y="3200400"/>
            <a:ext cx="11896725" cy="1402557"/>
          </a:xfrm>
        </p:spPr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2.Gardner’s multiple intelligences</a:t>
            </a:r>
            <a:endParaRPr lang="zh-TW" altLang="en-US">
              <a:ea typeface="新細明體" panose="02020500000000000000" pitchFamily="18" charset="-120"/>
            </a:endParaRPr>
          </a:p>
        </p:txBody>
      </p:sp>
      <p:pic>
        <p:nvPicPr>
          <p:cNvPr id="47109" name="Picture 5">
            <a:extLst>
              <a:ext uri="{FF2B5EF4-FFF2-40B4-BE49-F238E27FC236}">
                <a16:creationId xmlns:a16="http://schemas.microsoft.com/office/drawing/2014/main" id="{91C93839-87DA-498A-8779-D1C627D20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0464" r="33464" b="7683"/>
          <a:stretch>
            <a:fillRect/>
          </a:stretch>
        </p:blipFill>
        <p:spPr bwMode="auto">
          <a:xfrm>
            <a:off x="2662238" y="283370"/>
            <a:ext cx="3457575" cy="27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3859" name="Group 19">
            <a:extLst>
              <a:ext uri="{FF2B5EF4-FFF2-40B4-BE49-F238E27FC236}">
                <a16:creationId xmlns:a16="http://schemas.microsoft.com/office/drawing/2014/main" id="{863CFD55-02AC-4F5D-B27E-096F6440C28C}"/>
              </a:ext>
            </a:extLst>
          </p:cNvPr>
          <p:cNvGrpSpPr>
            <a:grpSpLocks/>
          </p:cNvGrpSpPr>
          <p:nvPr/>
        </p:nvGrpSpPr>
        <p:grpSpPr bwMode="auto">
          <a:xfrm>
            <a:off x="4281488" y="4040983"/>
            <a:ext cx="10587038" cy="5507831"/>
            <a:chOff x="793" y="1480"/>
            <a:chExt cx="4446" cy="2313"/>
          </a:xfrm>
        </p:grpSpPr>
        <p:sp>
          <p:nvSpPr>
            <p:cNvPr id="47121" name="Line 5">
              <a:extLst>
                <a:ext uri="{FF2B5EF4-FFF2-40B4-BE49-F238E27FC236}">
                  <a16:creationId xmlns:a16="http://schemas.microsoft.com/office/drawing/2014/main" id="{9DEA033E-3063-40D5-A63C-258C3DE000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1570"/>
              <a:ext cx="0" cy="22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 sz="2700"/>
            </a:p>
          </p:txBody>
        </p:sp>
        <p:sp>
          <p:nvSpPr>
            <p:cNvPr id="47122" name="Line 6">
              <a:extLst>
                <a:ext uri="{FF2B5EF4-FFF2-40B4-BE49-F238E27FC236}">
                  <a16:creationId xmlns:a16="http://schemas.microsoft.com/office/drawing/2014/main" id="{5C35A3FD-3E56-4457-81B9-E4C9B49DD1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" y="3748"/>
              <a:ext cx="4128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 sz="2700"/>
            </a:p>
          </p:txBody>
        </p:sp>
        <p:sp>
          <p:nvSpPr>
            <p:cNvPr id="47123" name="Line 7">
              <a:extLst>
                <a:ext uri="{FF2B5EF4-FFF2-40B4-BE49-F238E27FC236}">
                  <a16:creationId xmlns:a16="http://schemas.microsoft.com/office/drawing/2014/main" id="{83D490C2-68A1-41BB-8048-E14CCD0107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2704"/>
              <a:ext cx="4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 sz="2700"/>
            </a:p>
          </p:txBody>
        </p:sp>
        <p:sp>
          <p:nvSpPr>
            <p:cNvPr id="47124" name="Rectangle 8">
              <a:extLst>
                <a:ext uri="{FF2B5EF4-FFF2-40B4-BE49-F238E27FC236}">
                  <a16:creationId xmlns:a16="http://schemas.microsoft.com/office/drawing/2014/main" id="{87C4C3D8-A21B-4354-AC1A-CC158C54B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2976"/>
              <a:ext cx="499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25" name="Rectangle 10">
              <a:extLst>
                <a:ext uri="{FF2B5EF4-FFF2-40B4-BE49-F238E27FC236}">
                  <a16:creationId xmlns:a16="http://schemas.microsoft.com/office/drawing/2014/main" id="{82F24104-E950-4505-AD05-9B6BCB281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3339"/>
              <a:ext cx="499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26" name="Rectangle 11">
              <a:extLst>
                <a:ext uri="{FF2B5EF4-FFF2-40B4-BE49-F238E27FC236}">
                  <a16:creationId xmlns:a16="http://schemas.microsoft.com/office/drawing/2014/main" id="{EB0CAF48-3AA4-4591-8B3D-141A864E0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432"/>
              <a:ext cx="499" cy="136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27" name="Rectangle 12">
              <a:extLst>
                <a:ext uri="{FF2B5EF4-FFF2-40B4-BE49-F238E27FC236}">
                  <a16:creationId xmlns:a16="http://schemas.microsoft.com/office/drawing/2014/main" id="{B3B87E80-8A3D-41A8-A1F6-E9AEE7D40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2976"/>
              <a:ext cx="499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28" name="Rectangle 13">
              <a:extLst>
                <a:ext uri="{FF2B5EF4-FFF2-40B4-BE49-F238E27FC236}">
                  <a16:creationId xmlns:a16="http://schemas.microsoft.com/office/drawing/2014/main" id="{C03CA71E-E04F-4B86-B982-7BF50F13C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3339"/>
              <a:ext cx="499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29" name="Rectangle 14">
              <a:extLst>
                <a:ext uri="{FF2B5EF4-FFF2-40B4-BE49-F238E27FC236}">
                  <a16:creationId xmlns:a16="http://schemas.microsoft.com/office/drawing/2014/main" id="{EF8D2ACC-FE1F-43E0-A159-686AA9093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2704"/>
              <a:ext cx="499" cy="10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30" name="Rectangle 15">
              <a:extLst>
                <a:ext uri="{FF2B5EF4-FFF2-40B4-BE49-F238E27FC236}">
                  <a16:creationId xmlns:a16="http://schemas.microsoft.com/office/drawing/2014/main" id="{E35ADDD8-B983-43BE-AA5F-13759D87D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3475"/>
              <a:ext cx="499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31" name="Rectangle 16">
              <a:extLst>
                <a:ext uri="{FF2B5EF4-FFF2-40B4-BE49-F238E27FC236}">
                  <a16:creationId xmlns:a16="http://schemas.microsoft.com/office/drawing/2014/main" id="{1EC9C377-0C24-4520-A9E5-5F2C149EF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3612"/>
              <a:ext cx="499" cy="1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132" name="Rectangle 17">
              <a:extLst>
                <a:ext uri="{FF2B5EF4-FFF2-40B4-BE49-F238E27FC236}">
                  <a16:creationId xmlns:a16="http://schemas.microsoft.com/office/drawing/2014/main" id="{651613F1-A88C-4172-997F-9F9BB5E8B9F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429" y="1480"/>
              <a:ext cx="3492" cy="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zh-TW" altLang="en-US" sz="5400">
                  <a:solidFill>
                    <a:srgbClr val="CC0000"/>
                  </a:solidFill>
                </a:rPr>
                <a:t>個別化與個別間差異</a:t>
              </a:r>
            </a:p>
          </p:txBody>
        </p:sp>
        <p:sp>
          <p:nvSpPr>
            <p:cNvPr id="47133" name="Text Box 18">
              <a:extLst>
                <a:ext uri="{FF2B5EF4-FFF2-40B4-BE49-F238E27FC236}">
                  <a16:creationId xmlns:a16="http://schemas.microsoft.com/office/drawing/2014/main" id="{983D25A2-A0FF-4A4C-A1DC-FA108F8710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432"/>
              <a:ext cx="90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TW" sz="2700" b="0" dirty="0">
                  <a:solidFill>
                    <a:schemeClr val="tx1"/>
                  </a:solidFill>
                  <a:latin typeface="Arial" panose="020B0604020202020204" pitchFamily="34" charset="0"/>
                </a:rPr>
                <a:t>average</a:t>
              </a:r>
            </a:p>
          </p:txBody>
        </p:sp>
      </p:grpSp>
      <p:sp>
        <p:nvSpPr>
          <p:cNvPr id="163860" name="Text Box 20">
            <a:extLst>
              <a:ext uri="{FF2B5EF4-FFF2-40B4-BE49-F238E27FC236}">
                <a16:creationId xmlns:a16="http://schemas.microsoft.com/office/drawing/2014/main" id="{DFE55D7A-AE8F-4269-A779-E7978D25A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488" y="9548813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語</a:t>
            </a:r>
          </a:p>
        </p:txBody>
      </p:sp>
      <p:sp>
        <p:nvSpPr>
          <p:cNvPr id="163861" name="Text Box 21">
            <a:extLst>
              <a:ext uri="{FF2B5EF4-FFF2-40B4-BE49-F238E27FC236}">
                <a16:creationId xmlns:a16="http://schemas.microsoft.com/office/drawing/2014/main" id="{A2C69D0B-1AAB-456B-9A2F-0056A7563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270" y="9525000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音</a:t>
            </a:r>
          </a:p>
        </p:txBody>
      </p:sp>
      <p:sp>
        <p:nvSpPr>
          <p:cNvPr id="163862" name="Text Box 22">
            <a:extLst>
              <a:ext uri="{FF2B5EF4-FFF2-40B4-BE49-F238E27FC236}">
                <a16:creationId xmlns:a16="http://schemas.microsoft.com/office/drawing/2014/main" id="{C7CD0295-7BA3-4A03-B54D-CDDD82F3E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9441657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數</a:t>
            </a:r>
          </a:p>
        </p:txBody>
      </p:sp>
      <p:sp>
        <p:nvSpPr>
          <p:cNvPr id="163863" name="Text Box 23">
            <a:extLst>
              <a:ext uri="{FF2B5EF4-FFF2-40B4-BE49-F238E27FC236}">
                <a16:creationId xmlns:a16="http://schemas.microsoft.com/office/drawing/2014/main" id="{C678D318-4C31-40A2-B1E7-D5ED759CE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6220" y="9441657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間</a:t>
            </a:r>
          </a:p>
        </p:txBody>
      </p:sp>
      <p:sp>
        <p:nvSpPr>
          <p:cNvPr id="163864" name="Text Box 24">
            <a:extLst>
              <a:ext uri="{FF2B5EF4-FFF2-40B4-BE49-F238E27FC236}">
                <a16:creationId xmlns:a16="http://schemas.microsoft.com/office/drawing/2014/main" id="{97571E56-8103-459A-84B6-B3A7713A9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1" y="9441657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身</a:t>
            </a:r>
          </a:p>
        </p:txBody>
      </p:sp>
      <p:sp>
        <p:nvSpPr>
          <p:cNvPr id="163865" name="Text Box 25">
            <a:extLst>
              <a:ext uri="{FF2B5EF4-FFF2-40B4-BE49-F238E27FC236}">
                <a16:creationId xmlns:a16="http://schemas.microsoft.com/office/drawing/2014/main" id="{403AD56D-3E43-4862-B74C-5848BF851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2245" y="9441657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自</a:t>
            </a:r>
          </a:p>
        </p:txBody>
      </p:sp>
      <p:sp>
        <p:nvSpPr>
          <p:cNvPr id="163866" name="Text Box 26">
            <a:extLst>
              <a:ext uri="{FF2B5EF4-FFF2-40B4-BE49-F238E27FC236}">
                <a16:creationId xmlns:a16="http://schemas.microsoft.com/office/drawing/2014/main" id="{419C5CFD-28BA-4BF2-BDFA-26A7FB775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0488" y="9441657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個</a:t>
            </a:r>
          </a:p>
        </p:txBody>
      </p:sp>
      <p:sp>
        <p:nvSpPr>
          <p:cNvPr id="163867" name="Text Box 27">
            <a:extLst>
              <a:ext uri="{FF2B5EF4-FFF2-40B4-BE49-F238E27FC236}">
                <a16:creationId xmlns:a16="http://schemas.microsoft.com/office/drawing/2014/main" id="{5A3100E4-9935-45D2-B39D-E33B715E9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8733" y="9417845"/>
            <a:ext cx="108108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CC0000"/>
                </a:solidFill>
                <a:latin typeface="Arial" panose="020B0604020202020204" pitchFamily="34" charset="0"/>
              </a:rPr>
              <a:t>人</a:t>
            </a:r>
          </a:p>
        </p:txBody>
      </p:sp>
      <p:sp>
        <p:nvSpPr>
          <p:cNvPr id="163868" name="Text Box 28">
            <a:extLst>
              <a:ext uri="{FF2B5EF4-FFF2-40B4-BE49-F238E27FC236}">
                <a16:creationId xmlns:a16="http://schemas.microsoft.com/office/drawing/2014/main" id="{9C642FBC-297D-4FF3-A728-9C002AE92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058" y="4902995"/>
            <a:ext cx="61579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3600" b="0">
                <a:solidFill>
                  <a:srgbClr val="0901AB"/>
                </a:solidFill>
                <a:latin typeface="Arial" panose="020B0604020202020204" pitchFamily="34" charset="0"/>
              </a:rPr>
              <a:t>語音瞬間，生自個人</a:t>
            </a:r>
          </a:p>
        </p:txBody>
      </p:sp>
      <p:pic>
        <p:nvPicPr>
          <p:cNvPr id="47120" name="圖片 14">
            <a:extLst>
              <a:ext uri="{FF2B5EF4-FFF2-40B4-BE49-F238E27FC236}">
                <a16:creationId xmlns:a16="http://schemas.microsoft.com/office/drawing/2014/main" id="{D935535D-3EEE-40E7-BC23-8CB319689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450" y="685800"/>
            <a:ext cx="1581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Freeform 11">
            <a:extLst>
              <a:ext uri="{FF2B5EF4-FFF2-40B4-BE49-F238E27FC236}">
                <a16:creationId xmlns:a16="http://schemas.microsoft.com/office/drawing/2014/main" id="{4E9C9D6B-8180-420A-A8CC-1381CADB4BDF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12">
            <a:extLst>
              <a:ext uri="{FF2B5EF4-FFF2-40B4-BE49-F238E27FC236}">
                <a16:creationId xmlns:a16="http://schemas.microsoft.com/office/drawing/2014/main" id="{6E4D3AA3-A5FC-46FB-8605-1A4B707C63D8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10">
            <a:extLst>
              <a:ext uri="{FF2B5EF4-FFF2-40B4-BE49-F238E27FC236}">
                <a16:creationId xmlns:a16="http://schemas.microsoft.com/office/drawing/2014/main" id="{0515C5A1-62D0-49FA-BCD1-54E1FC3AA97F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4CD093A-9B8D-438B-8AB6-DC824D61F74E}"/>
              </a:ext>
            </a:extLst>
          </p:cNvPr>
          <p:cNvSpPr/>
          <p:nvPr/>
        </p:nvSpPr>
        <p:spPr>
          <a:xfrm>
            <a:off x="12005073" y="7218884"/>
            <a:ext cx="6054327" cy="130706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你的孩子</a:t>
            </a:r>
            <a:r>
              <a:rPr lang="en-US" altLang="zh-TW" sz="4800" dirty="0"/>
              <a:t>?</a:t>
            </a:r>
            <a:r>
              <a:rPr lang="zh-TW" altLang="en-US" sz="4800" dirty="0"/>
              <a:t>優勢是</a:t>
            </a:r>
            <a:r>
              <a:rPr lang="en-US" altLang="zh-TW" sz="4800" dirty="0"/>
              <a:t>?</a:t>
            </a:r>
            <a:endParaRPr lang="zh-TW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3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3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>
            <a:extLst>
              <a:ext uri="{FF2B5EF4-FFF2-40B4-BE49-F238E27FC236}">
                <a16:creationId xmlns:a16="http://schemas.microsoft.com/office/drawing/2014/main" id="{0FAFF464-9898-4E0C-B740-A797818AD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508" y="390526"/>
            <a:ext cx="9289256" cy="2376488"/>
          </a:xfrm>
          <a:prstGeom prst="leftArrow">
            <a:avLst>
              <a:gd name="adj1" fmla="val 50000"/>
              <a:gd name="adj2" fmla="val 97720"/>
            </a:avLst>
          </a:prstGeom>
          <a:solidFill>
            <a:schemeClr val="accent2">
              <a:alpha val="94116"/>
            </a:schemeClr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458F27D-6F02-45FF-AA5D-B4D60164FE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4295" y="1057276"/>
            <a:ext cx="7291388" cy="845345"/>
          </a:xfrm>
        </p:spPr>
        <p:txBody>
          <a:bodyPr>
            <a:normAutofit fontScale="90000"/>
          </a:bodyPr>
          <a:lstStyle/>
          <a:p>
            <a:r>
              <a:rPr lang="zh-TW" altLang="en-US" sz="6000">
                <a:solidFill>
                  <a:srgbClr val="CC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200">
                <a:latin typeface="標楷體" panose="03000509000000000000" pitchFamily="65" charset="-120"/>
                <a:ea typeface="標楷體" panose="03000509000000000000" pitchFamily="65" charset="-120"/>
              </a:rPr>
              <a:t>什麼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200">
                <a:solidFill>
                  <a:srgbClr val="0901A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能力分析</a:t>
            </a:r>
          </a:p>
        </p:txBody>
      </p:sp>
      <p:pic>
        <p:nvPicPr>
          <p:cNvPr id="48132" name="Picture 5">
            <a:extLst>
              <a:ext uri="{FF2B5EF4-FFF2-40B4-BE49-F238E27FC236}">
                <a16:creationId xmlns:a16="http://schemas.microsoft.com/office/drawing/2014/main" id="{033ED42D-0270-4321-B51A-C9CBD60E7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0464" r="33464" b="7683"/>
          <a:stretch>
            <a:fillRect/>
          </a:stretch>
        </p:blipFill>
        <p:spPr bwMode="auto">
          <a:xfrm>
            <a:off x="2662238" y="283370"/>
            <a:ext cx="3457575" cy="27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3" name="Rectangle 7">
            <a:extLst>
              <a:ext uri="{FF2B5EF4-FFF2-40B4-BE49-F238E27FC236}">
                <a16:creationId xmlns:a16="http://schemas.microsoft.com/office/drawing/2014/main" id="{891A85A1-6AF7-4CA6-99C5-90E2B5106C89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71800" y="3200400"/>
            <a:ext cx="11896725" cy="140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TW" sz="4200" dirty="0">
                <a:ea typeface="新細明體" panose="02020500000000000000" pitchFamily="18" charset="-120"/>
              </a:rPr>
              <a:t>2.Gardner’s multiple intelligences</a:t>
            </a:r>
            <a:endParaRPr lang="zh-TW" altLang="en-US" sz="4200">
              <a:ea typeface="新細明體" panose="02020500000000000000" pitchFamily="18" charset="-120"/>
            </a:endParaRPr>
          </a:p>
        </p:txBody>
      </p:sp>
      <p:sp>
        <p:nvSpPr>
          <p:cNvPr id="48134" name="Line 6">
            <a:extLst>
              <a:ext uri="{FF2B5EF4-FFF2-40B4-BE49-F238E27FC236}">
                <a16:creationId xmlns:a16="http://schemas.microsoft.com/office/drawing/2014/main" id="{044CD114-8D30-407D-86C2-5B57DFB35E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8470" y="4233863"/>
            <a:ext cx="0" cy="42552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35" name="Line 7">
            <a:extLst>
              <a:ext uri="{FF2B5EF4-FFF2-40B4-BE49-F238E27FC236}">
                <a16:creationId xmlns:a16="http://schemas.microsoft.com/office/drawing/2014/main" id="{0BB82F8F-BB15-41D3-8053-160E82AB71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8470" y="8403432"/>
            <a:ext cx="5817393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36" name="Line 8">
            <a:extLst>
              <a:ext uri="{FF2B5EF4-FFF2-40B4-BE49-F238E27FC236}">
                <a16:creationId xmlns:a16="http://schemas.microsoft.com/office/drawing/2014/main" id="{8FB03746-A283-4681-94A7-677A555980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8470" y="6405563"/>
            <a:ext cx="581739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37" name="Rectangle 9">
            <a:extLst>
              <a:ext uri="{FF2B5EF4-FFF2-40B4-BE49-F238E27FC236}">
                <a16:creationId xmlns:a16="http://schemas.microsoft.com/office/drawing/2014/main" id="{300B115B-2EE2-4488-948A-5C0D4A98D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8470" y="6924675"/>
            <a:ext cx="702468" cy="1562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38" name="Rectangle 10">
            <a:extLst>
              <a:ext uri="{FF2B5EF4-FFF2-40B4-BE49-F238E27FC236}">
                <a16:creationId xmlns:a16="http://schemas.microsoft.com/office/drawing/2014/main" id="{CE2C550E-6829-487C-BEB3-3592E1997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938" y="7620000"/>
            <a:ext cx="704850" cy="866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39" name="Rectangle 11">
            <a:extLst>
              <a:ext uri="{FF2B5EF4-FFF2-40B4-BE49-F238E27FC236}">
                <a16:creationId xmlns:a16="http://schemas.microsoft.com/office/drawing/2014/main" id="{4A640F2B-63BC-471A-8C63-A92EC79CE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5788" y="5884070"/>
            <a:ext cx="702470" cy="260270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40" name="Rectangle 12">
            <a:extLst>
              <a:ext uri="{FF2B5EF4-FFF2-40B4-BE49-F238E27FC236}">
                <a16:creationId xmlns:a16="http://schemas.microsoft.com/office/drawing/2014/main" id="{03595047-D525-4BFC-AC1C-6213C16BE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257" y="6924675"/>
            <a:ext cx="702468" cy="1562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41" name="Rectangle 13">
            <a:extLst>
              <a:ext uri="{FF2B5EF4-FFF2-40B4-BE49-F238E27FC236}">
                <a16:creationId xmlns:a16="http://schemas.microsoft.com/office/drawing/2014/main" id="{972A0748-1107-45BA-84A9-9CFE69443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6" y="7620000"/>
            <a:ext cx="702470" cy="866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42" name="Rectangle 14">
            <a:extLst>
              <a:ext uri="{FF2B5EF4-FFF2-40B4-BE49-F238E27FC236}">
                <a16:creationId xmlns:a16="http://schemas.microsoft.com/office/drawing/2014/main" id="{88E63533-18B4-4BEF-ACE9-7676A1E40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195" y="6405563"/>
            <a:ext cx="704850" cy="20812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43" name="Rectangle 15">
            <a:extLst>
              <a:ext uri="{FF2B5EF4-FFF2-40B4-BE49-F238E27FC236}">
                <a16:creationId xmlns:a16="http://schemas.microsoft.com/office/drawing/2014/main" id="{290FAB98-57C4-41F7-AC04-07056458C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045" y="7879557"/>
            <a:ext cx="702468" cy="60721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44" name="Rectangle 16">
            <a:extLst>
              <a:ext uri="{FF2B5EF4-FFF2-40B4-BE49-F238E27FC236}">
                <a16:creationId xmlns:a16="http://schemas.microsoft.com/office/drawing/2014/main" id="{B72B3D5F-7C82-426B-A13C-80F006923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0513" y="8143875"/>
            <a:ext cx="702470" cy="342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45" name="Rectangle 17">
            <a:extLst>
              <a:ext uri="{FF2B5EF4-FFF2-40B4-BE49-F238E27FC236}">
                <a16:creationId xmlns:a16="http://schemas.microsoft.com/office/drawing/2014/main" id="{BAC4E379-1140-43A9-B101-74F2259880AE}"/>
              </a:ext>
            </a:extLst>
          </p:cNvPr>
          <p:cNvSpPr>
            <a:spLocks noChangeArrowheads="1"/>
          </p:cNvSpPr>
          <p:nvPr/>
        </p:nvSpPr>
        <p:spPr bwMode="gray">
          <a:xfrm>
            <a:off x="3883820" y="4062413"/>
            <a:ext cx="492204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zh-TW" altLang="en-US" sz="5400">
                <a:solidFill>
                  <a:srgbClr val="CC0000"/>
                </a:solidFill>
              </a:rPr>
              <a:t>小傑</a:t>
            </a:r>
          </a:p>
        </p:txBody>
      </p:sp>
      <p:sp>
        <p:nvSpPr>
          <p:cNvPr id="48146" name="Text Box 18">
            <a:extLst>
              <a:ext uri="{FF2B5EF4-FFF2-40B4-BE49-F238E27FC236}">
                <a16:creationId xmlns:a16="http://schemas.microsoft.com/office/drawing/2014/main" id="{7DC27BAD-CAB1-4A17-9D0F-6C72631C9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1" y="5884070"/>
            <a:ext cx="172878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700" b="0" dirty="0">
                <a:solidFill>
                  <a:schemeClr val="tx1"/>
                </a:solidFill>
                <a:latin typeface="Arial" panose="020B0604020202020204" pitchFamily="34" charset="0"/>
              </a:rPr>
              <a:t>average</a:t>
            </a:r>
          </a:p>
        </p:txBody>
      </p:sp>
      <p:sp>
        <p:nvSpPr>
          <p:cNvPr id="48147" name="Line 28">
            <a:extLst>
              <a:ext uri="{FF2B5EF4-FFF2-40B4-BE49-F238E27FC236}">
                <a16:creationId xmlns:a16="http://schemas.microsoft.com/office/drawing/2014/main" id="{5EE2D0AB-89EB-485A-98EA-E234E3308037}"/>
              </a:ext>
            </a:extLst>
          </p:cNvPr>
          <p:cNvSpPr>
            <a:spLocks noChangeShapeType="1"/>
          </p:cNvSpPr>
          <p:nvPr/>
        </p:nvSpPr>
        <p:spPr bwMode="auto">
          <a:xfrm>
            <a:off x="9360695" y="4233863"/>
            <a:ext cx="0" cy="42552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48" name="Line 29">
            <a:extLst>
              <a:ext uri="{FF2B5EF4-FFF2-40B4-BE49-F238E27FC236}">
                <a16:creationId xmlns:a16="http://schemas.microsoft.com/office/drawing/2014/main" id="{23A83983-09FB-4AB4-A096-D9A6415423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60695" y="8403432"/>
            <a:ext cx="5817393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49" name="Line 30">
            <a:extLst>
              <a:ext uri="{FF2B5EF4-FFF2-40B4-BE49-F238E27FC236}">
                <a16:creationId xmlns:a16="http://schemas.microsoft.com/office/drawing/2014/main" id="{EA9C35B2-3295-4418-8A25-412021092AF8}"/>
              </a:ext>
            </a:extLst>
          </p:cNvPr>
          <p:cNvSpPr>
            <a:spLocks noChangeShapeType="1"/>
          </p:cNvSpPr>
          <p:nvPr/>
        </p:nvSpPr>
        <p:spPr bwMode="auto">
          <a:xfrm>
            <a:off x="9360695" y="6405563"/>
            <a:ext cx="581739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50" name="Rectangle 31">
            <a:extLst>
              <a:ext uri="{FF2B5EF4-FFF2-40B4-BE49-F238E27FC236}">
                <a16:creationId xmlns:a16="http://schemas.microsoft.com/office/drawing/2014/main" id="{AFE00B0E-3CE5-4F0E-9648-785FD962C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0695" y="5574507"/>
            <a:ext cx="702468" cy="291226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1" name="Rectangle 32">
            <a:extLst>
              <a:ext uri="{FF2B5EF4-FFF2-40B4-BE49-F238E27FC236}">
                <a16:creationId xmlns:a16="http://schemas.microsoft.com/office/drawing/2014/main" id="{CCE40044-404E-410E-89CF-FE53BA9D7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3163" y="6655595"/>
            <a:ext cx="704850" cy="183118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2" name="Rectangle 33">
            <a:extLst>
              <a:ext uri="{FF2B5EF4-FFF2-40B4-BE49-F238E27FC236}">
                <a16:creationId xmlns:a16="http://schemas.microsoft.com/office/drawing/2014/main" id="{169714E7-A74B-4D5A-8789-FC5C23379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8013" y="7843838"/>
            <a:ext cx="702470" cy="6429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3" name="Rectangle 34">
            <a:extLst>
              <a:ext uri="{FF2B5EF4-FFF2-40B4-BE49-F238E27FC236}">
                <a16:creationId xmlns:a16="http://schemas.microsoft.com/office/drawing/2014/main" id="{E4CED92E-BA18-4EC2-8FF7-498A069D5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0482" y="7950995"/>
            <a:ext cx="702468" cy="53578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4" name="Rectangle 35">
            <a:extLst>
              <a:ext uri="{FF2B5EF4-FFF2-40B4-BE49-F238E27FC236}">
                <a16:creationId xmlns:a16="http://schemas.microsoft.com/office/drawing/2014/main" id="{AC24F9E7-2AA8-42D9-A11B-7A1F519F0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2951" y="5574507"/>
            <a:ext cx="702470" cy="291226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5" name="Rectangle 36">
            <a:extLst>
              <a:ext uri="{FF2B5EF4-FFF2-40B4-BE49-F238E27FC236}">
                <a16:creationId xmlns:a16="http://schemas.microsoft.com/office/drawing/2014/main" id="{A3F5FF6C-4B99-4FCC-BAF7-C215A07E0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75420" y="7950995"/>
            <a:ext cx="704850" cy="53578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6" name="Rectangle 37">
            <a:extLst>
              <a:ext uri="{FF2B5EF4-FFF2-40B4-BE49-F238E27FC236}">
                <a16:creationId xmlns:a16="http://schemas.microsoft.com/office/drawing/2014/main" id="{4446F59E-4212-46BE-B45F-A5FB7A1BE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0270" y="6762750"/>
            <a:ext cx="702468" cy="1724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7" name="Rectangle 38">
            <a:extLst>
              <a:ext uri="{FF2B5EF4-FFF2-40B4-BE49-F238E27FC236}">
                <a16:creationId xmlns:a16="http://schemas.microsoft.com/office/drawing/2014/main" id="{54E04254-8247-46CF-A51E-E5928EA19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2738" y="6548438"/>
            <a:ext cx="702470" cy="1938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8158" name="Rectangle 39">
            <a:extLst>
              <a:ext uri="{FF2B5EF4-FFF2-40B4-BE49-F238E27FC236}">
                <a16:creationId xmlns:a16="http://schemas.microsoft.com/office/drawing/2014/main" id="{C11188E2-EBAC-4080-A72B-85F06D21B45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256045" y="4062413"/>
            <a:ext cx="492204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zh-TW" altLang="en-US" sz="5400">
                <a:solidFill>
                  <a:srgbClr val="CC0000"/>
                </a:solidFill>
              </a:rPr>
              <a:t>小叡</a:t>
            </a:r>
            <a:endParaRPr lang="en-US" altLang="zh-TW" sz="5400" dirty="0">
              <a:solidFill>
                <a:srgbClr val="CC0000"/>
              </a:solidFill>
            </a:endParaRPr>
          </a:p>
        </p:txBody>
      </p:sp>
      <p:sp>
        <p:nvSpPr>
          <p:cNvPr id="48159" name="Text Box 40">
            <a:extLst>
              <a:ext uri="{FF2B5EF4-FFF2-40B4-BE49-F238E27FC236}">
                <a16:creationId xmlns:a16="http://schemas.microsoft.com/office/drawing/2014/main" id="{BAF38A90-B8AB-4847-BFB8-1FFDF0187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7438" y="5884070"/>
            <a:ext cx="183832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700" b="0" dirty="0">
                <a:solidFill>
                  <a:schemeClr val="tx1"/>
                </a:solidFill>
                <a:latin typeface="Arial" panose="020B0604020202020204" pitchFamily="34" charset="0"/>
              </a:rPr>
              <a:t>average</a:t>
            </a:r>
          </a:p>
        </p:txBody>
      </p:sp>
      <p:sp>
        <p:nvSpPr>
          <p:cNvPr id="48160" name="Text Box 41">
            <a:extLst>
              <a:ext uri="{FF2B5EF4-FFF2-40B4-BE49-F238E27FC236}">
                <a16:creationId xmlns:a16="http://schemas.microsoft.com/office/drawing/2014/main" id="{10F16733-B817-4482-BB17-8BA711904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8470" y="8384382"/>
            <a:ext cx="572452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2700" b="0">
                <a:solidFill>
                  <a:schemeClr val="tx1"/>
                </a:solidFill>
                <a:latin typeface="Arial" panose="020B0604020202020204" pitchFamily="34" charset="0"/>
              </a:rPr>
              <a:t>語　音　數　間　身　自　個　人</a:t>
            </a:r>
          </a:p>
        </p:txBody>
      </p:sp>
      <p:sp>
        <p:nvSpPr>
          <p:cNvPr id="48161" name="Text Box 42">
            <a:extLst>
              <a:ext uri="{FF2B5EF4-FFF2-40B4-BE49-F238E27FC236}">
                <a16:creationId xmlns:a16="http://schemas.microsoft.com/office/drawing/2014/main" id="{1A0CB578-76ED-417D-B9D7-E005DE0A2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0695" y="8384382"/>
            <a:ext cx="572452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2700" b="0">
                <a:solidFill>
                  <a:schemeClr val="tx1"/>
                </a:solidFill>
                <a:latin typeface="Arial" panose="020B0604020202020204" pitchFamily="34" charset="0"/>
              </a:rPr>
              <a:t>語　音　數　間　身　自　個　人</a:t>
            </a:r>
          </a:p>
        </p:txBody>
      </p:sp>
      <p:sp>
        <p:nvSpPr>
          <p:cNvPr id="48162" name="Line 43">
            <a:extLst>
              <a:ext uri="{FF2B5EF4-FFF2-40B4-BE49-F238E27FC236}">
                <a16:creationId xmlns:a16="http://schemas.microsoft.com/office/drawing/2014/main" id="{A2D1A4FB-1247-461B-BE41-F08E099E9A2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8470" y="5467350"/>
            <a:ext cx="59388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63" name="Line 44">
            <a:extLst>
              <a:ext uri="{FF2B5EF4-FFF2-40B4-BE49-F238E27FC236}">
                <a16:creationId xmlns:a16="http://schemas.microsoft.com/office/drawing/2014/main" id="{D3FCEE49-63B1-49CD-A51D-10BA5F73A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9360695" y="5467350"/>
            <a:ext cx="59388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 sz="2700"/>
          </a:p>
        </p:txBody>
      </p:sp>
      <p:sp>
        <p:nvSpPr>
          <p:cNvPr id="48164" name="Text Box 45">
            <a:extLst>
              <a:ext uri="{FF2B5EF4-FFF2-40B4-BE49-F238E27FC236}">
                <a16:creationId xmlns:a16="http://schemas.microsoft.com/office/drawing/2014/main" id="{D1EBD09A-FDD3-4BD6-9BED-4AE9F6BC2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1908" y="4926808"/>
            <a:ext cx="172878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700" b="0" dirty="0">
                <a:solidFill>
                  <a:schemeClr val="tx1"/>
                </a:solidFill>
                <a:latin typeface="Arial" panose="020B0604020202020204" pitchFamily="34" charset="0"/>
              </a:rPr>
              <a:t>gifted</a:t>
            </a:r>
          </a:p>
        </p:txBody>
      </p:sp>
      <p:sp>
        <p:nvSpPr>
          <p:cNvPr id="48165" name="Text Box 46">
            <a:extLst>
              <a:ext uri="{FF2B5EF4-FFF2-40B4-BE49-F238E27FC236}">
                <a16:creationId xmlns:a16="http://schemas.microsoft.com/office/drawing/2014/main" id="{AEEC21D6-21C9-4E57-BC7B-11012C0D2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7438" y="4926808"/>
            <a:ext cx="172878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700" b="0" dirty="0">
                <a:solidFill>
                  <a:schemeClr val="tx1"/>
                </a:solidFill>
                <a:latin typeface="Arial" panose="020B0604020202020204" pitchFamily="34" charset="0"/>
              </a:rPr>
              <a:t>gifted</a:t>
            </a:r>
          </a:p>
        </p:txBody>
      </p:sp>
      <p:sp>
        <p:nvSpPr>
          <p:cNvPr id="170032" name="Text Box 48">
            <a:extLst>
              <a:ext uri="{FF2B5EF4-FFF2-40B4-BE49-F238E27FC236}">
                <a16:creationId xmlns:a16="http://schemas.microsoft.com/office/drawing/2014/main" id="{410302E3-8136-43FD-8F79-A98BE0138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938" y="2226470"/>
            <a:ext cx="28074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3600" dirty="0">
                <a:solidFill>
                  <a:srgbClr val="CC0000"/>
                </a:solidFill>
                <a:latin typeface="Times New Roman" panose="02020603050405020304" pitchFamily="18" charset="0"/>
                <a:ea typeface="文鼎古印體" panose="02010609010101010101" pitchFamily="49" charset="-120"/>
              </a:rPr>
              <a:t>Level up!</a:t>
            </a:r>
          </a:p>
        </p:txBody>
      </p:sp>
      <p:sp>
        <p:nvSpPr>
          <p:cNvPr id="170033" name="Rectangle 49">
            <a:extLst>
              <a:ext uri="{FF2B5EF4-FFF2-40B4-BE49-F238E27FC236}">
                <a16:creationId xmlns:a16="http://schemas.microsoft.com/office/drawing/2014/main" id="{721402B2-6D6D-4733-8684-A27940B20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026" y="5564982"/>
            <a:ext cx="709613" cy="333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70034" name="Rectangle 50">
            <a:extLst>
              <a:ext uri="{FF2B5EF4-FFF2-40B4-BE49-F238E27FC236}">
                <a16:creationId xmlns:a16="http://schemas.microsoft.com/office/drawing/2014/main" id="{8DFAC439-675F-4FD3-AC0E-BD7B5C583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3251" y="7519988"/>
            <a:ext cx="709613" cy="3333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70035" name="Text Box 51">
            <a:extLst>
              <a:ext uri="{FF2B5EF4-FFF2-40B4-BE49-F238E27FC236}">
                <a16:creationId xmlns:a16="http://schemas.microsoft.com/office/drawing/2014/main" id="{3322DBA6-B172-4135-BE7E-0FD27FE66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938" y="2838451"/>
            <a:ext cx="280749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4200" dirty="0">
                <a:solidFill>
                  <a:srgbClr val="0901AB"/>
                </a:solidFill>
                <a:latin typeface="Times New Roman" panose="02020603050405020304" pitchFamily="18" charset="0"/>
                <a:ea typeface="文鼎古印體" panose="02010609010101010101" pitchFamily="49" charset="-120"/>
              </a:rPr>
              <a:t>Level up!</a:t>
            </a:r>
          </a:p>
        </p:txBody>
      </p:sp>
      <p:sp>
        <p:nvSpPr>
          <p:cNvPr id="170036" name="Rectangle 52">
            <a:extLst>
              <a:ext uri="{FF2B5EF4-FFF2-40B4-BE49-F238E27FC236}">
                <a16:creationId xmlns:a16="http://schemas.microsoft.com/office/drawing/2014/main" id="{88FE08FF-7FB4-4B74-B131-E005E62F1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713" y="5700713"/>
            <a:ext cx="757238" cy="547688"/>
          </a:xfrm>
          <a:prstGeom prst="rect">
            <a:avLst/>
          </a:prstGeom>
          <a:solidFill>
            <a:srgbClr val="0901A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0901AB"/>
              </a:solidFill>
              <a:latin typeface="Arial" panose="020B0604020202020204" pitchFamily="34" charset="0"/>
            </a:endParaRPr>
          </a:p>
        </p:txBody>
      </p:sp>
      <p:sp>
        <p:nvSpPr>
          <p:cNvPr id="170037" name="Rectangle 53">
            <a:extLst>
              <a:ext uri="{FF2B5EF4-FFF2-40B4-BE49-F238E27FC236}">
                <a16:creationId xmlns:a16="http://schemas.microsoft.com/office/drawing/2014/main" id="{481BE3B3-3950-4074-940A-BCEEA691C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7533" y="6948488"/>
            <a:ext cx="757238" cy="547688"/>
          </a:xfrm>
          <a:prstGeom prst="rect">
            <a:avLst/>
          </a:prstGeom>
          <a:solidFill>
            <a:srgbClr val="0901A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0901AB"/>
              </a:solidFill>
              <a:latin typeface="Arial" panose="020B0604020202020204" pitchFamily="34" charset="0"/>
            </a:endParaRPr>
          </a:p>
        </p:txBody>
      </p:sp>
      <p:sp>
        <p:nvSpPr>
          <p:cNvPr id="170038" name="Text Box 54">
            <a:extLst>
              <a:ext uri="{FF2B5EF4-FFF2-40B4-BE49-F238E27FC236}">
                <a16:creationId xmlns:a16="http://schemas.microsoft.com/office/drawing/2014/main" id="{8F7F7320-0725-4A5E-9903-1D7D65745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5888" y="2226470"/>
            <a:ext cx="280749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4800" dirty="0">
                <a:solidFill>
                  <a:srgbClr val="6E815B"/>
                </a:solidFill>
                <a:latin typeface="Times New Roman" panose="02020603050405020304" pitchFamily="18" charset="0"/>
                <a:ea typeface="文鼎古印體" panose="02010609010101010101" pitchFamily="49" charset="-120"/>
              </a:rPr>
              <a:t>Level up!</a:t>
            </a:r>
          </a:p>
        </p:txBody>
      </p:sp>
      <p:sp>
        <p:nvSpPr>
          <p:cNvPr id="170039" name="Rectangle 55">
            <a:extLst>
              <a:ext uri="{FF2B5EF4-FFF2-40B4-BE49-F238E27FC236}">
                <a16:creationId xmlns:a16="http://schemas.microsoft.com/office/drawing/2014/main" id="{AEA7E712-EA5F-4082-833C-92FEEE951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026" y="4819650"/>
            <a:ext cx="652463" cy="5143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0901AB"/>
              </a:solidFill>
              <a:latin typeface="Arial" panose="020B0604020202020204" pitchFamily="34" charset="0"/>
            </a:endParaRPr>
          </a:p>
        </p:txBody>
      </p:sp>
      <p:sp>
        <p:nvSpPr>
          <p:cNvPr id="170040" name="Rectangle 56">
            <a:extLst>
              <a:ext uri="{FF2B5EF4-FFF2-40B4-BE49-F238E27FC236}">
                <a16:creationId xmlns:a16="http://schemas.microsoft.com/office/drawing/2014/main" id="{43C69A64-C330-4C3A-B0D5-296D4AB29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3251" y="6438900"/>
            <a:ext cx="652463" cy="5143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0901AB"/>
              </a:solidFill>
              <a:latin typeface="Arial" panose="020B0604020202020204" pitchFamily="34" charset="0"/>
            </a:endParaRPr>
          </a:p>
        </p:txBody>
      </p:sp>
      <p:sp>
        <p:nvSpPr>
          <p:cNvPr id="48175" name="Text Box 57">
            <a:extLst>
              <a:ext uri="{FF2B5EF4-FFF2-40B4-BE49-F238E27FC236}">
                <a16:creationId xmlns:a16="http://schemas.microsoft.com/office/drawing/2014/main" id="{62872567-43E2-49AB-AA91-5B4819412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4333" y="9032083"/>
            <a:ext cx="1090850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 dirty="0">
                <a:solidFill>
                  <a:srgbClr val="CC0000"/>
                </a:solidFill>
                <a:latin typeface="Arial" panose="020B0604020202020204" pitchFamily="34" charset="0"/>
              </a:rPr>
              <a:t>正確了解孩子，避免錯誤的引導與要求</a:t>
            </a:r>
          </a:p>
        </p:txBody>
      </p:sp>
      <p:sp>
        <p:nvSpPr>
          <p:cNvPr id="170042" name="Rectangle 58">
            <a:extLst>
              <a:ext uri="{FF2B5EF4-FFF2-40B4-BE49-F238E27FC236}">
                <a16:creationId xmlns:a16="http://schemas.microsoft.com/office/drawing/2014/main" id="{1B61FF1D-3F76-4579-B562-C009F1ADC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0333" y="6231732"/>
            <a:ext cx="754856" cy="15001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70043" name="Rectangle 59">
            <a:extLst>
              <a:ext uri="{FF2B5EF4-FFF2-40B4-BE49-F238E27FC236}">
                <a16:creationId xmlns:a16="http://schemas.microsoft.com/office/drawing/2014/main" id="{98A0DA84-177E-4106-975B-A1E364331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0" y="7789070"/>
            <a:ext cx="754857" cy="15001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70044" name="Rectangle 60">
            <a:extLst>
              <a:ext uri="{FF2B5EF4-FFF2-40B4-BE49-F238E27FC236}">
                <a16:creationId xmlns:a16="http://schemas.microsoft.com/office/drawing/2014/main" id="{D9A49DFD-CE42-46E1-812C-800A26A11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025" y="5360195"/>
            <a:ext cx="754857" cy="223838"/>
          </a:xfrm>
          <a:prstGeom prst="rect">
            <a:avLst/>
          </a:prstGeom>
          <a:solidFill>
            <a:srgbClr val="0901A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0901AB"/>
              </a:solidFill>
              <a:latin typeface="Arial" panose="020B0604020202020204" pitchFamily="34" charset="0"/>
            </a:endParaRPr>
          </a:p>
        </p:txBody>
      </p:sp>
      <p:sp>
        <p:nvSpPr>
          <p:cNvPr id="170045" name="Rectangle 61">
            <a:extLst>
              <a:ext uri="{FF2B5EF4-FFF2-40B4-BE49-F238E27FC236}">
                <a16:creationId xmlns:a16="http://schemas.microsoft.com/office/drawing/2014/main" id="{80326321-4763-407B-8B85-2AC35F7ED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3988" y="7546183"/>
            <a:ext cx="754857" cy="223838"/>
          </a:xfrm>
          <a:prstGeom prst="rect">
            <a:avLst/>
          </a:prstGeom>
          <a:solidFill>
            <a:srgbClr val="0901A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rgbClr val="0901AB"/>
              </a:solidFill>
              <a:latin typeface="Arial" panose="020B0604020202020204" pitchFamily="34" charset="0"/>
            </a:endParaRPr>
          </a:p>
        </p:txBody>
      </p:sp>
      <p:pic>
        <p:nvPicPr>
          <p:cNvPr id="48180" name="圖片 14">
            <a:extLst>
              <a:ext uri="{FF2B5EF4-FFF2-40B4-BE49-F238E27FC236}">
                <a16:creationId xmlns:a16="http://schemas.microsoft.com/office/drawing/2014/main" id="{5FA82F88-8B35-4FF5-B158-7615070CE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450" y="685800"/>
            <a:ext cx="1581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Freeform 11">
            <a:extLst>
              <a:ext uri="{FF2B5EF4-FFF2-40B4-BE49-F238E27FC236}">
                <a16:creationId xmlns:a16="http://schemas.microsoft.com/office/drawing/2014/main" id="{5643315B-2115-43E5-B8B8-EC08F71B43E8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12">
            <a:extLst>
              <a:ext uri="{FF2B5EF4-FFF2-40B4-BE49-F238E27FC236}">
                <a16:creationId xmlns:a16="http://schemas.microsoft.com/office/drawing/2014/main" id="{6C474E92-0655-4433-A342-1EE4DEA19769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10">
            <a:extLst>
              <a:ext uri="{FF2B5EF4-FFF2-40B4-BE49-F238E27FC236}">
                <a16:creationId xmlns:a16="http://schemas.microsoft.com/office/drawing/2014/main" id="{D0D2082C-D59F-431A-9E37-0B3849737B2F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0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0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0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0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0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0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0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0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0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0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0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0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0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0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0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0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0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0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0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0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0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0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0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0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32" grpId="0"/>
      <p:bldP spid="170033" grpId="0" animBg="1"/>
      <p:bldP spid="170034" grpId="0" animBg="1"/>
      <p:bldP spid="170035" grpId="0"/>
      <p:bldP spid="170036" grpId="0" animBg="1"/>
      <p:bldP spid="170037" grpId="0" animBg="1"/>
      <p:bldP spid="170038" grpId="0"/>
      <p:bldP spid="170039" grpId="0" animBg="1"/>
      <p:bldP spid="170040" grpId="0" animBg="1"/>
      <p:bldP spid="48175" grpId="0"/>
      <p:bldP spid="170042" grpId="0" animBg="1"/>
      <p:bldP spid="170043" grpId="0" animBg="1"/>
      <p:bldP spid="170044" grpId="0" animBg="1"/>
      <p:bldP spid="1700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D0880AE-4BED-4345-AFDB-5937F2043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569" y="3813665"/>
            <a:ext cx="9818909" cy="6152954"/>
          </a:xfrm>
          <a:prstGeom prst="rect">
            <a:avLst/>
          </a:prstGeom>
        </p:spPr>
      </p:pic>
      <p:sp>
        <p:nvSpPr>
          <p:cNvPr id="49154" name="AutoShape 2">
            <a:extLst>
              <a:ext uri="{FF2B5EF4-FFF2-40B4-BE49-F238E27FC236}">
                <a16:creationId xmlns:a16="http://schemas.microsoft.com/office/drawing/2014/main" id="{7A6D8349-78EB-419D-BC9B-15009828E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508" y="390526"/>
            <a:ext cx="9289256" cy="2376488"/>
          </a:xfrm>
          <a:prstGeom prst="leftArrow">
            <a:avLst>
              <a:gd name="adj1" fmla="val 50000"/>
              <a:gd name="adj2" fmla="val 97720"/>
            </a:avLst>
          </a:prstGeom>
          <a:solidFill>
            <a:schemeClr val="accent2">
              <a:alpha val="94116"/>
            </a:schemeClr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F213F7E-678F-4C92-BC26-C3093E3F4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4295" y="1057276"/>
            <a:ext cx="7291388" cy="845345"/>
          </a:xfrm>
        </p:spPr>
        <p:txBody>
          <a:bodyPr>
            <a:normAutofit fontScale="90000"/>
          </a:bodyPr>
          <a:lstStyle/>
          <a:p>
            <a:r>
              <a:rPr lang="zh-TW" altLang="en-US" sz="6000">
                <a:solidFill>
                  <a:srgbClr val="CC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200">
                <a:latin typeface="標楷體" panose="03000509000000000000" pitchFamily="65" charset="-120"/>
                <a:ea typeface="標楷體" panose="03000509000000000000" pitchFamily="65" charset="-120"/>
              </a:rPr>
              <a:t>什麼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200">
                <a:solidFill>
                  <a:srgbClr val="0901A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能力分析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DE29DDB7-2214-47EB-A8CC-998CFF103D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1" y="3200400"/>
            <a:ext cx="10491788" cy="1402557"/>
          </a:xfrm>
        </p:spPr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3.Renzulli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的資優三合充實模式</a:t>
            </a:r>
          </a:p>
        </p:txBody>
      </p:sp>
      <p:pic>
        <p:nvPicPr>
          <p:cNvPr id="49157" name="Picture 5">
            <a:extLst>
              <a:ext uri="{FF2B5EF4-FFF2-40B4-BE49-F238E27FC236}">
                <a16:creationId xmlns:a16="http://schemas.microsoft.com/office/drawing/2014/main" id="{148EEC8D-356A-42DB-BEBB-8537A9401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0464" r="33464" b="7683"/>
          <a:stretch>
            <a:fillRect/>
          </a:stretch>
        </p:blipFill>
        <p:spPr bwMode="auto">
          <a:xfrm>
            <a:off x="2662238" y="283370"/>
            <a:ext cx="3457575" cy="27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8" name="圖片 14">
            <a:extLst>
              <a:ext uri="{FF2B5EF4-FFF2-40B4-BE49-F238E27FC236}">
                <a16:creationId xmlns:a16="http://schemas.microsoft.com/office/drawing/2014/main" id="{541B2B6D-685C-4828-9B10-F78CBB3DE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450" y="685800"/>
            <a:ext cx="1581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11">
            <a:extLst>
              <a:ext uri="{FF2B5EF4-FFF2-40B4-BE49-F238E27FC236}">
                <a16:creationId xmlns:a16="http://schemas.microsoft.com/office/drawing/2014/main" id="{295B3C52-2C57-4149-A6A2-A5332766FDB5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EB621E7-3C88-40C8-9F9F-3913B54C17EB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D99052-6740-4550-B563-FFFD630619E5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1AEAC46-9802-46C5-8603-25F89F34970F}"/>
              </a:ext>
            </a:extLst>
          </p:cNvPr>
          <p:cNvSpPr/>
          <p:nvPr/>
        </p:nvSpPr>
        <p:spPr>
          <a:xfrm>
            <a:off x="5688808" y="8960889"/>
            <a:ext cx="7315200" cy="10427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孩子能力要循序漸進培養</a:t>
            </a:r>
          </a:p>
        </p:txBody>
      </p:sp>
    </p:spTree>
    <p:extLst>
      <p:ext uri="{BB962C8B-B14F-4D97-AF65-F5344CB8AC3E}">
        <p14:creationId xmlns:p14="http://schemas.microsoft.com/office/powerpoint/2010/main" val="174594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>
            <a:extLst>
              <a:ext uri="{FF2B5EF4-FFF2-40B4-BE49-F238E27FC236}">
                <a16:creationId xmlns:a16="http://schemas.microsoft.com/office/drawing/2014/main" id="{7EE193B5-CCEB-4924-9A62-2B557280E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508" y="390526"/>
            <a:ext cx="9289256" cy="2376488"/>
          </a:xfrm>
          <a:prstGeom prst="leftArrow">
            <a:avLst>
              <a:gd name="adj1" fmla="val 50000"/>
              <a:gd name="adj2" fmla="val 97720"/>
            </a:avLst>
          </a:prstGeom>
          <a:solidFill>
            <a:schemeClr val="accent2">
              <a:alpha val="94116"/>
            </a:schemeClr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4B39464-F820-4C11-BD58-1670245D1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84295" y="1057276"/>
            <a:ext cx="7291388" cy="845345"/>
          </a:xfrm>
        </p:spPr>
        <p:txBody>
          <a:bodyPr>
            <a:normAutofit fontScale="90000"/>
          </a:bodyPr>
          <a:lstStyle/>
          <a:p>
            <a:r>
              <a:rPr lang="zh-TW" altLang="en-US" sz="6000">
                <a:solidFill>
                  <a:srgbClr val="CC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200">
                <a:latin typeface="標楷體" panose="03000509000000000000" pitchFamily="65" charset="-120"/>
                <a:ea typeface="標楷體" panose="03000509000000000000" pitchFamily="65" charset="-120"/>
              </a:rPr>
              <a:t>什麼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200">
                <a:solidFill>
                  <a:srgbClr val="0901A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能力分析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210D82DF-CA81-43C7-96BD-4440350D5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1" y="3200400"/>
            <a:ext cx="10491788" cy="1402557"/>
          </a:xfrm>
        </p:spPr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資優生的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CEO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特質</a:t>
            </a:r>
          </a:p>
        </p:txBody>
      </p:sp>
      <p:pic>
        <p:nvPicPr>
          <p:cNvPr id="50181" name="Picture 5">
            <a:extLst>
              <a:ext uri="{FF2B5EF4-FFF2-40B4-BE49-F238E27FC236}">
                <a16:creationId xmlns:a16="http://schemas.microsoft.com/office/drawing/2014/main" id="{8965BCC5-22AA-41B8-B23A-BD6752EDA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0464" r="33464" b="7683"/>
          <a:stretch>
            <a:fillRect/>
          </a:stretch>
        </p:blipFill>
        <p:spPr bwMode="auto">
          <a:xfrm>
            <a:off x="2662238" y="283370"/>
            <a:ext cx="3457575" cy="27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2" name="Rectangle 6">
            <a:extLst>
              <a:ext uri="{FF2B5EF4-FFF2-40B4-BE49-F238E27FC236}">
                <a16:creationId xmlns:a16="http://schemas.microsoft.com/office/drawing/2014/main" id="{27FF9064-4761-465A-BD52-60B4FE838B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60045" y="4064795"/>
            <a:ext cx="10491788" cy="140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TW" sz="8100" dirty="0">
                <a:solidFill>
                  <a:srgbClr val="CC0000"/>
                </a:solidFill>
                <a:latin typeface="標楷體" panose="03000509000000000000" pitchFamily="65" charset="-120"/>
              </a:rPr>
              <a:t>C</a:t>
            </a:r>
            <a:r>
              <a:rPr lang="en-US" altLang="zh-TW" sz="6600" dirty="0">
                <a:latin typeface="標楷體" panose="03000509000000000000" pitchFamily="65" charset="-120"/>
              </a:rPr>
              <a:t>ognition </a:t>
            </a:r>
            <a:r>
              <a:rPr lang="zh-TW" altLang="en-US" sz="6600">
                <a:latin typeface="標楷體" panose="03000509000000000000" pitchFamily="65" charset="-120"/>
              </a:rPr>
              <a:t>認知特質</a:t>
            </a:r>
          </a:p>
        </p:txBody>
      </p:sp>
      <p:grpSp>
        <p:nvGrpSpPr>
          <p:cNvPr id="109631" name="Group 63">
            <a:extLst>
              <a:ext uri="{FF2B5EF4-FFF2-40B4-BE49-F238E27FC236}">
                <a16:creationId xmlns:a16="http://schemas.microsoft.com/office/drawing/2014/main" id="{03666C72-86F6-4C31-B1F4-822CB2BC4444}"/>
              </a:ext>
            </a:extLst>
          </p:cNvPr>
          <p:cNvGrpSpPr>
            <a:grpSpLocks/>
          </p:cNvGrpSpPr>
          <p:nvPr/>
        </p:nvGrpSpPr>
        <p:grpSpPr bwMode="auto">
          <a:xfrm>
            <a:off x="9489278" y="5276854"/>
            <a:ext cx="1028700" cy="1104900"/>
            <a:chOff x="2168" y="3532"/>
            <a:chExt cx="432" cy="464"/>
          </a:xfrm>
        </p:grpSpPr>
        <p:sp>
          <p:nvSpPr>
            <p:cNvPr id="2" name="橢圓 8">
              <a:extLst>
                <a:ext uri="{FF2B5EF4-FFF2-40B4-BE49-F238E27FC236}">
                  <a16:creationId xmlns:a16="http://schemas.microsoft.com/office/drawing/2014/main" id="{6F497A98-7895-EB47-B519-5C857E4EC35A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224" name="文字方塊 16">
              <a:extLst>
                <a:ext uri="{FF2B5EF4-FFF2-40B4-BE49-F238E27FC236}">
                  <a16:creationId xmlns:a16="http://schemas.microsoft.com/office/drawing/2014/main" id="{C28449C9-41EA-4213-BE9E-CBEC33AEEA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早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50184" name="圖片 14">
            <a:extLst>
              <a:ext uri="{FF2B5EF4-FFF2-40B4-BE49-F238E27FC236}">
                <a16:creationId xmlns:a16="http://schemas.microsoft.com/office/drawing/2014/main" id="{57ACE07E-D7E1-4147-A60E-FC6455826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6172200"/>
            <a:ext cx="23241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9632" name="Group 64">
            <a:extLst>
              <a:ext uri="{FF2B5EF4-FFF2-40B4-BE49-F238E27FC236}">
                <a16:creationId xmlns:a16="http://schemas.microsoft.com/office/drawing/2014/main" id="{ED9E4281-5F9D-419B-A985-51DB31208A2F}"/>
              </a:ext>
            </a:extLst>
          </p:cNvPr>
          <p:cNvGrpSpPr>
            <a:grpSpLocks/>
          </p:cNvGrpSpPr>
          <p:nvPr/>
        </p:nvGrpSpPr>
        <p:grpSpPr bwMode="auto">
          <a:xfrm>
            <a:off x="10365578" y="6498434"/>
            <a:ext cx="1028700" cy="1104901"/>
            <a:chOff x="2168" y="3532"/>
            <a:chExt cx="432" cy="464"/>
          </a:xfrm>
        </p:grpSpPr>
        <p:sp>
          <p:nvSpPr>
            <p:cNvPr id="3" name="橢圓 8">
              <a:extLst>
                <a:ext uri="{FF2B5EF4-FFF2-40B4-BE49-F238E27FC236}">
                  <a16:creationId xmlns:a16="http://schemas.microsoft.com/office/drawing/2014/main" id="{7F304BA7-FD9A-8646-B6EB-0D3719B6C9CE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220" name="文字方塊 16">
              <a:extLst>
                <a:ext uri="{FF2B5EF4-FFF2-40B4-BE49-F238E27FC236}">
                  <a16:creationId xmlns:a16="http://schemas.microsoft.com/office/drawing/2014/main" id="{98DF2F8F-623E-4272-AD41-DC821F6CDC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奇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9637" name="Group 69">
            <a:extLst>
              <a:ext uri="{FF2B5EF4-FFF2-40B4-BE49-F238E27FC236}">
                <a16:creationId xmlns:a16="http://schemas.microsoft.com/office/drawing/2014/main" id="{72662A51-7A93-4B81-BE8B-F1F95039B63F}"/>
              </a:ext>
            </a:extLst>
          </p:cNvPr>
          <p:cNvGrpSpPr>
            <a:grpSpLocks/>
          </p:cNvGrpSpPr>
          <p:nvPr/>
        </p:nvGrpSpPr>
        <p:grpSpPr bwMode="auto">
          <a:xfrm>
            <a:off x="10148892" y="7762879"/>
            <a:ext cx="1028700" cy="1104900"/>
            <a:chOff x="2168" y="3532"/>
            <a:chExt cx="432" cy="464"/>
          </a:xfrm>
        </p:grpSpPr>
        <p:sp>
          <p:nvSpPr>
            <p:cNvPr id="4" name="橢圓 8">
              <a:extLst>
                <a:ext uri="{FF2B5EF4-FFF2-40B4-BE49-F238E27FC236}">
                  <a16:creationId xmlns:a16="http://schemas.microsoft.com/office/drawing/2014/main" id="{90C1636B-86F7-C543-87C9-AC9CF4CA1D1C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216" name="文字方塊 16">
              <a:extLst>
                <a:ext uri="{FF2B5EF4-FFF2-40B4-BE49-F238E27FC236}">
                  <a16:creationId xmlns:a16="http://schemas.microsoft.com/office/drawing/2014/main" id="{33B61F4D-76BE-427A-8C82-20108E157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多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9642" name="Group 74">
            <a:extLst>
              <a:ext uri="{FF2B5EF4-FFF2-40B4-BE49-F238E27FC236}">
                <a16:creationId xmlns:a16="http://schemas.microsoft.com/office/drawing/2014/main" id="{D006EA1D-0966-4AE4-BD90-721BC03D3706}"/>
              </a:ext>
            </a:extLst>
          </p:cNvPr>
          <p:cNvGrpSpPr>
            <a:grpSpLocks/>
          </p:cNvGrpSpPr>
          <p:nvPr/>
        </p:nvGrpSpPr>
        <p:grpSpPr bwMode="auto">
          <a:xfrm>
            <a:off x="8960640" y="8734429"/>
            <a:ext cx="1028700" cy="1104900"/>
            <a:chOff x="2168" y="3532"/>
            <a:chExt cx="432" cy="464"/>
          </a:xfrm>
        </p:grpSpPr>
        <p:sp>
          <p:nvSpPr>
            <p:cNvPr id="5" name="橢圓 8">
              <a:extLst>
                <a:ext uri="{FF2B5EF4-FFF2-40B4-BE49-F238E27FC236}">
                  <a16:creationId xmlns:a16="http://schemas.microsoft.com/office/drawing/2014/main" id="{E2531B8D-8252-8646-9F8A-76D7FEA778C4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212" name="文字方塊 16">
              <a:extLst>
                <a:ext uri="{FF2B5EF4-FFF2-40B4-BE49-F238E27FC236}">
                  <a16:creationId xmlns:a16="http://schemas.microsoft.com/office/drawing/2014/main" id="{B26DE56E-83E7-4735-9D2E-9186DC5BA4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廣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9647" name="Group 79">
            <a:extLst>
              <a:ext uri="{FF2B5EF4-FFF2-40B4-BE49-F238E27FC236}">
                <a16:creationId xmlns:a16="http://schemas.microsoft.com/office/drawing/2014/main" id="{A2C7CB3F-4791-4B94-ACAB-D0F231C798E8}"/>
              </a:ext>
            </a:extLst>
          </p:cNvPr>
          <p:cNvGrpSpPr>
            <a:grpSpLocks/>
          </p:cNvGrpSpPr>
          <p:nvPr/>
        </p:nvGrpSpPr>
        <p:grpSpPr bwMode="auto">
          <a:xfrm>
            <a:off x="7436640" y="8551071"/>
            <a:ext cx="1028700" cy="1104901"/>
            <a:chOff x="2168" y="3532"/>
            <a:chExt cx="432" cy="464"/>
          </a:xfrm>
        </p:grpSpPr>
        <p:sp>
          <p:nvSpPr>
            <p:cNvPr id="6" name="橢圓 8">
              <a:extLst>
                <a:ext uri="{FF2B5EF4-FFF2-40B4-BE49-F238E27FC236}">
                  <a16:creationId xmlns:a16="http://schemas.microsoft.com/office/drawing/2014/main" id="{19246024-5C50-3A46-8BB3-4545C718E750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208" name="文字方塊 16">
              <a:extLst>
                <a:ext uri="{FF2B5EF4-FFF2-40B4-BE49-F238E27FC236}">
                  <a16:creationId xmlns:a16="http://schemas.microsoft.com/office/drawing/2014/main" id="{F4DB1DEF-0B53-4A06-A9F9-0EF032B629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快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9652" name="Group 84">
            <a:extLst>
              <a:ext uri="{FF2B5EF4-FFF2-40B4-BE49-F238E27FC236}">
                <a16:creationId xmlns:a16="http://schemas.microsoft.com/office/drawing/2014/main" id="{9950F1CB-33E1-44FD-A030-BB690778F524}"/>
              </a:ext>
            </a:extLst>
          </p:cNvPr>
          <p:cNvGrpSpPr>
            <a:grpSpLocks/>
          </p:cNvGrpSpPr>
          <p:nvPr/>
        </p:nvGrpSpPr>
        <p:grpSpPr bwMode="auto">
          <a:xfrm>
            <a:off x="6584153" y="7255671"/>
            <a:ext cx="1028700" cy="1104901"/>
            <a:chOff x="2168" y="3532"/>
            <a:chExt cx="432" cy="464"/>
          </a:xfrm>
        </p:grpSpPr>
        <p:sp>
          <p:nvSpPr>
            <p:cNvPr id="7" name="橢圓 8">
              <a:extLst>
                <a:ext uri="{FF2B5EF4-FFF2-40B4-BE49-F238E27FC236}">
                  <a16:creationId xmlns:a16="http://schemas.microsoft.com/office/drawing/2014/main" id="{D98D99B3-0249-8A4A-AD98-9247342E3F2C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204" name="文字方塊 16">
              <a:extLst>
                <a:ext uri="{FF2B5EF4-FFF2-40B4-BE49-F238E27FC236}">
                  <a16:creationId xmlns:a16="http://schemas.microsoft.com/office/drawing/2014/main" id="{CBF7946E-83C3-487B-A329-B519865EE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活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9657" name="Group 89">
            <a:extLst>
              <a:ext uri="{FF2B5EF4-FFF2-40B4-BE49-F238E27FC236}">
                <a16:creationId xmlns:a16="http://schemas.microsoft.com/office/drawing/2014/main" id="{16B56D9B-D36A-46EA-8E00-DDE5474F0D5E}"/>
              </a:ext>
            </a:extLst>
          </p:cNvPr>
          <p:cNvGrpSpPr>
            <a:grpSpLocks/>
          </p:cNvGrpSpPr>
          <p:nvPr/>
        </p:nvGrpSpPr>
        <p:grpSpPr bwMode="auto">
          <a:xfrm>
            <a:off x="6788940" y="5957892"/>
            <a:ext cx="1028700" cy="1104900"/>
            <a:chOff x="2168" y="3532"/>
            <a:chExt cx="432" cy="464"/>
          </a:xfrm>
        </p:grpSpPr>
        <p:sp>
          <p:nvSpPr>
            <p:cNvPr id="8" name="橢圓 8">
              <a:extLst>
                <a:ext uri="{FF2B5EF4-FFF2-40B4-BE49-F238E27FC236}">
                  <a16:creationId xmlns:a16="http://schemas.microsoft.com/office/drawing/2014/main" id="{96BFC17F-E645-E844-95BA-C38334987204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200" name="文字方塊 16">
              <a:extLst>
                <a:ext uri="{FF2B5EF4-FFF2-40B4-BE49-F238E27FC236}">
                  <a16:creationId xmlns:a16="http://schemas.microsoft.com/office/drawing/2014/main" id="{2A84DB98-33B4-4705-957A-CA18884BB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好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9662" name="Group 94">
            <a:extLst>
              <a:ext uri="{FF2B5EF4-FFF2-40B4-BE49-F238E27FC236}">
                <a16:creationId xmlns:a16="http://schemas.microsoft.com/office/drawing/2014/main" id="{6F11B53B-805E-45AE-94F9-A57ACEFCDFB6}"/>
              </a:ext>
            </a:extLst>
          </p:cNvPr>
          <p:cNvGrpSpPr>
            <a:grpSpLocks/>
          </p:cNvGrpSpPr>
          <p:nvPr/>
        </p:nvGrpSpPr>
        <p:grpSpPr bwMode="auto">
          <a:xfrm>
            <a:off x="7989090" y="5203034"/>
            <a:ext cx="1028700" cy="1104901"/>
            <a:chOff x="2168" y="3532"/>
            <a:chExt cx="432" cy="464"/>
          </a:xfrm>
        </p:grpSpPr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F690DEB6-234B-9547-BDC7-8D99C8F394D6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0196" name="文字方塊 16">
              <a:extLst>
                <a:ext uri="{FF2B5EF4-FFF2-40B4-BE49-F238E27FC236}">
                  <a16:creationId xmlns:a16="http://schemas.microsoft.com/office/drawing/2014/main" id="{A035521B-4477-4E31-A1CE-9F5C60162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久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50192" name="圖片 14">
            <a:extLst>
              <a:ext uri="{FF2B5EF4-FFF2-40B4-BE49-F238E27FC236}">
                <a16:creationId xmlns:a16="http://schemas.microsoft.com/office/drawing/2014/main" id="{1C27C310-F158-424E-83AD-10DDE3156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450" y="685800"/>
            <a:ext cx="1581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Freeform 11">
            <a:extLst>
              <a:ext uri="{FF2B5EF4-FFF2-40B4-BE49-F238E27FC236}">
                <a16:creationId xmlns:a16="http://schemas.microsoft.com/office/drawing/2014/main" id="{23B39538-109C-4DF7-81C3-F7062877F55F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2B7B2694-399F-416F-BBDB-1A73D1B40E0D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10">
            <a:extLst>
              <a:ext uri="{FF2B5EF4-FFF2-40B4-BE49-F238E27FC236}">
                <a16:creationId xmlns:a16="http://schemas.microsoft.com/office/drawing/2014/main" id="{07455468-CEA9-4557-B129-21177E156F1C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5DF8F58-E6DF-492B-9306-B0FA9F369810}"/>
              </a:ext>
            </a:extLst>
          </p:cNvPr>
          <p:cNvSpPr/>
          <p:nvPr/>
        </p:nvSpPr>
        <p:spPr>
          <a:xfrm>
            <a:off x="12294385" y="5939775"/>
            <a:ext cx="4872208" cy="320967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孩子就是孩子</a:t>
            </a:r>
            <a:endParaRPr lang="en-US" altLang="zh-TW" sz="4800" dirty="0"/>
          </a:p>
          <a:p>
            <a:pPr algn="ctr"/>
            <a:r>
              <a:rPr lang="zh-TW" altLang="en-US" sz="4800" dirty="0"/>
              <a:t>認知再怎麼好</a:t>
            </a:r>
            <a:endParaRPr lang="en-US" altLang="zh-TW" sz="4800" dirty="0"/>
          </a:p>
          <a:p>
            <a:pPr algn="ctr"/>
            <a:r>
              <a:rPr lang="zh-TW" altLang="en-US" sz="4800" dirty="0"/>
              <a:t>就是個孩子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9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9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9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9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9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9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9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9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9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>
            <a:extLst>
              <a:ext uri="{FF2B5EF4-FFF2-40B4-BE49-F238E27FC236}">
                <a16:creationId xmlns:a16="http://schemas.microsoft.com/office/drawing/2014/main" id="{3ACF7F4E-CB9B-4B94-B6BA-F0C6237A9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508" y="390526"/>
            <a:ext cx="9289256" cy="2376488"/>
          </a:xfrm>
          <a:prstGeom prst="leftArrow">
            <a:avLst>
              <a:gd name="adj1" fmla="val 50000"/>
              <a:gd name="adj2" fmla="val 97720"/>
            </a:avLst>
          </a:prstGeom>
          <a:solidFill>
            <a:schemeClr val="accent2">
              <a:alpha val="94116"/>
            </a:schemeClr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0996BAD5-678A-45FF-9A5D-428B294DE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11086" y="1064418"/>
            <a:ext cx="7291388" cy="845345"/>
          </a:xfrm>
        </p:spPr>
        <p:txBody>
          <a:bodyPr>
            <a:normAutofit fontScale="90000"/>
          </a:bodyPr>
          <a:lstStyle/>
          <a:p>
            <a:r>
              <a:rPr lang="zh-TW" altLang="en-US" sz="6000" dirty="0">
                <a:solidFill>
                  <a:srgbClr val="CC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200" dirty="0">
                <a:solidFill>
                  <a:srgbClr val="0901A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能力分析</a:t>
            </a: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B32345B2-6249-4A7F-AC69-CA0CF21165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1" y="3200400"/>
            <a:ext cx="10491788" cy="1402557"/>
          </a:xfrm>
        </p:spPr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資優生的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CEO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特質</a:t>
            </a:r>
          </a:p>
        </p:txBody>
      </p:sp>
      <p:pic>
        <p:nvPicPr>
          <p:cNvPr id="51205" name="Picture 5">
            <a:extLst>
              <a:ext uri="{FF2B5EF4-FFF2-40B4-BE49-F238E27FC236}">
                <a16:creationId xmlns:a16="http://schemas.microsoft.com/office/drawing/2014/main" id="{7A6CA9D1-E0E9-417F-B759-91D3C821A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0464" r="33464" b="7683"/>
          <a:stretch>
            <a:fillRect/>
          </a:stretch>
        </p:blipFill>
        <p:spPr bwMode="auto">
          <a:xfrm>
            <a:off x="2662238" y="283370"/>
            <a:ext cx="3457575" cy="27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6" name="Rectangle 6">
            <a:extLst>
              <a:ext uri="{FF2B5EF4-FFF2-40B4-BE49-F238E27FC236}">
                <a16:creationId xmlns:a16="http://schemas.microsoft.com/office/drawing/2014/main" id="{41698F6B-3B39-4843-ACB5-4CBE5B20FBFE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60045" y="4064795"/>
            <a:ext cx="10491788" cy="140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TW" sz="8100" dirty="0">
                <a:solidFill>
                  <a:srgbClr val="CC0000"/>
                </a:solidFill>
                <a:latin typeface="標楷體" panose="03000509000000000000" pitchFamily="65" charset="-120"/>
              </a:rPr>
              <a:t>E</a:t>
            </a:r>
            <a:r>
              <a:rPr lang="en-US" altLang="zh-TW" sz="6600" dirty="0">
                <a:latin typeface="標楷體" panose="03000509000000000000" pitchFamily="65" charset="-120"/>
              </a:rPr>
              <a:t>motion </a:t>
            </a:r>
            <a:r>
              <a:rPr lang="zh-TW" altLang="en-US" sz="6600">
                <a:latin typeface="標楷體" panose="03000509000000000000" pitchFamily="65" charset="-120"/>
              </a:rPr>
              <a:t>情意特質</a:t>
            </a:r>
          </a:p>
        </p:txBody>
      </p:sp>
      <p:grpSp>
        <p:nvGrpSpPr>
          <p:cNvPr id="113671" name="Group 7">
            <a:extLst>
              <a:ext uri="{FF2B5EF4-FFF2-40B4-BE49-F238E27FC236}">
                <a16:creationId xmlns:a16="http://schemas.microsoft.com/office/drawing/2014/main" id="{5A0F0930-B7C9-4EB7-8EE9-33EE81808D85}"/>
              </a:ext>
            </a:extLst>
          </p:cNvPr>
          <p:cNvGrpSpPr>
            <a:grpSpLocks/>
          </p:cNvGrpSpPr>
          <p:nvPr/>
        </p:nvGrpSpPr>
        <p:grpSpPr bwMode="auto">
          <a:xfrm>
            <a:off x="5493540" y="5926934"/>
            <a:ext cx="1028700" cy="1104901"/>
            <a:chOff x="2168" y="3532"/>
            <a:chExt cx="432" cy="464"/>
          </a:xfrm>
        </p:grpSpPr>
        <p:sp>
          <p:nvSpPr>
            <p:cNvPr id="2" name="橢圓 8">
              <a:extLst>
                <a:ext uri="{FF2B5EF4-FFF2-40B4-BE49-F238E27FC236}">
                  <a16:creationId xmlns:a16="http://schemas.microsoft.com/office/drawing/2014/main" id="{5A67A8B4-3308-474A-A165-1F472BE487DB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1224" name="文字方塊 16">
              <a:extLst>
                <a:ext uri="{FF2B5EF4-FFF2-40B4-BE49-F238E27FC236}">
                  <a16:creationId xmlns:a16="http://schemas.microsoft.com/office/drawing/2014/main" id="{A284218B-CC5B-48FE-8A13-F5E11A8B0F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過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51208" name="圖片 14">
            <a:extLst>
              <a:ext uri="{FF2B5EF4-FFF2-40B4-BE49-F238E27FC236}">
                <a16:creationId xmlns:a16="http://schemas.microsoft.com/office/drawing/2014/main" id="{504AB53C-83F2-4DF0-B070-784B1C54B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5981700"/>
            <a:ext cx="23241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3677" name="Group 13">
            <a:extLst>
              <a:ext uri="{FF2B5EF4-FFF2-40B4-BE49-F238E27FC236}">
                <a16:creationId xmlns:a16="http://schemas.microsoft.com/office/drawing/2014/main" id="{F0954C80-5A4C-42D5-A906-7A7D601E605D}"/>
              </a:ext>
            </a:extLst>
          </p:cNvPr>
          <p:cNvGrpSpPr>
            <a:grpSpLocks/>
          </p:cNvGrpSpPr>
          <p:nvPr/>
        </p:nvGrpSpPr>
        <p:grpSpPr bwMode="auto">
          <a:xfrm>
            <a:off x="5493540" y="7329492"/>
            <a:ext cx="1028700" cy="1104900"/>
            <a:chOff x="2168" y="3532"/>
            <a:chExt cx="432" cy="464"/>
          </a:xfrm>
        </p:grpSpPr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EBC88EFE-7DE6-AE47-BDAC-490E2373160C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1220" name="文字方塊 16">
              <a:extLst>
                <a:ext uri="{FF2B5EF4-FFF2-40B4-BE49-F238E27FC236}">
                  <a16:creationId xmlns:a16="http://schemas.microsoft.com/office/drawing/2014/main" id="{28A1BF20-B096-49AB-8D29-B8DCFD75AA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FF0000"/>
                  </a:solidFill>
                  <a:latin typeface="Arial" panose="020B0604020202020204" pitchFamily="34" charset="0"/>
                </a:rPr>
                <a:t>完</a:t>
              </a:r>
              <a:endParaRPr lang="zh-TW" altLang="en-US" sz="2700" b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13712" name="AutoShape 48">
            <a:extLst>
              <a:ext uri="{FF2B5EF4-FFF2-40B4-BE49-F238E27FC236}">
                <a16:creationId xmlns:a16="http://schemas.microsoft.com/office/drawing/2014/main" id="{F050C2B2-0BC9-4349-B829-77B1A4BCB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0820" y="6655595"/>
            <a:ext cx="3781425" cy="323850"/>
          </a:xfrm>
          <a:prstGeom prst="rightArrow">
            <a:avLst>
              <a:gd name="adj1" fmla="val 50000"/>
              <a:gd name="adj2" fmla="val 2919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3713" name="Text Box 49">
            <a:extLst>
              <a:ext uri="{FF2B5EF4-FFF2-40B4-BE49-F238E27FC236}">
                <a16:creationId xmlns:a16="http://schemas.microsoft.com/office/drawing/2014/main" id="{1830B02A-9B55-4DD5-9012-72A4D1C24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6005513"/>
            <a:ext cx="295465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TW" altLang="en-US" sz="3600" b="0">
                <a:solidFill>
                  <a:srgbClr val="CC0000"/>
                </a:solidFill>
                <a:latin typeface="Arial" panose="020B0604020202020204" pitchFamily="34" charset="0"/>
              </a:rPr>
              <a:t>過度激動特質</a:t>
            </a:r>
          </a:p>
        </p:txBody>
      </p:sp>
      <p:sp>
        <p:nvSpPr>
          <p:cNvPr id="51212" name="Text Box 50">
            <a:extLst>
              <a:ext uri="{FF2B5EF4-FFF2-40B4-BE49-F238E27FC236}">
                <a16:creationId xmlns:a16="http://schemas.microsoft.com/office/drawing/2014/main" id="{97978EA6-E37F-4AB9-B84F-9DD0462FB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358" y="7412833"/>
            <a:ext cx="295465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TW" altLang="en-US" sz="3600" b="0">
                <a:solidFill>
                  <a:srgbClr val="CC0000"/>
                </a:solidFill>
                <a:latin typeface="Arial" panose="020B0604020202020204" pitchFamily="34" charset="0"/>
              </a:rPr>
              <a:t>完美主義傾向</a:t>
            </a:r>
          </a:p>
        </p:txBody>
      </p:sp>
      <p:sp>
        <p:nvSpPr>
          <p:cNvPr id="113715" name="AutoShape 51">
            <a:extLst>
              <a:ext uri="{FF2B5EF4-FFF2-40B4-BE49-F238E27FC236}">
                <a16:creationId xmlns:a16="http://schemas.microsoft.com/office/drawing/2014/main" id="{1A79DD13-592A-4B9A-A7CF-DC845487A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357" y="7950995"/>
            <a:ext cx="3781425" cy="323850"/>
          </a:xfrm>
          <a:prstGeom prst="rightArrow">
            <a:avLst>
              <a:gd name="adj1" fmla="val 50000"/>
              <a:gd name="adj2" fmla="val 2919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3716" name="Text Box 52">
            <a:extLst>
              <a:ext uri="{FF2B5EF4-FFF2-40B4-BE49-F238E27FC236}">
                <a16:creationId xmlns:a16="http://schemas.microsoft.com/office/drawing/2014/main" id="{B35C78EA-4BF0-4E19-80BE-1ADF3793C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938" y="6224588"/>
            <a:ext cx="66960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0901AB"/>
                </a:solidFill>
                <a:latin typeface="Arial" panose="020B0604020202020204" pitchFamily="34" charset="0"/>
              </a:rPr>
              <a:t>心、情、像、官、能</a:t>
            </a:r>
          </a:p>
        </p:txBody>
      </p:sp>
      <p:sp>
        <p:nvSpPr>
          <p:cNvPr id="113717" name="Text Box 53">
            <a:extLst>
              <a:ext uri="{FF2B5EF4-FFF2-40B4-BE49-F238E27FC236}">
                <a16:creationId xmlns:a16="http://schemas.microsoft.com/office/drawing/2014/main" id="{0B82908D-530F-4875-A654-3BE1D9650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938" y="7622383"/>
            <a:ext cx="486013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zh-TW" altLang="en-US" sz="4200" b="0">
                <a:solidFill>
                  <a:srgbClr val="0901AB"/>
                </a:solidFill>
                <a:latin typeface="Arial" panose="020B0604020202020204" pitchFamily="34" charset="0"/>
              </a:rPr>
              <a:t>追求完美、負壓</a:t>
            </a:r>
          </a:p>
        </p:txBody>
      </p:sp>
      <p:pic>
        <p:nvPicPr>
          <p:cNvPr id="51216" name="圖片 14">
            <a:extLst>
              <a:ext uri="{FF2B5EF4-FFF2-40B4-BE49-F238E27FC236}">
                <a16:creationId xmlns:a16="http://schemas.microsoft.com/office/drawing/2014/main" id="{544DECFC-20BA-49F6-A449-76BA68EEC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450" y="685800"/>
            <a:ext cx="1581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reeform 11">
            <a:extLst>
              <a:ext uri="{FF2B5EF4-FFF2-40B4-BE49-F238E27FC236}">
                <a16:creationId xmlns:a16="http://schemas.microsoft.com/office/drawing/2014/main" id="{51FF3EE0-FE22-4C02-BFE8-4BF622CF7414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B72600B3-B3CC-49B5-B3BB-85CA2C328D32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10">
            <a:extLst>
              <a:ext uri="{FF2B5EF4-FFF2-40B4-BE49-F238E27FC236}">
                <a16:creationId xmlns:a16="http://schemas.microsoft.com/office/drawing/2014/main" id="{51F67A76-A878-4895-AF3C-012F2DC607AA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76B109E-9FCF-493A-92F3-D30CB540C479}"/>
              </a:ext>
            </a:extLst>
          </p:cNvPr>
          <p:cNvSpPr/>
          <p:nvPr/>
        </p:nvSpPr>
        <p:spPr>
          <a:xfrm>
            <a:off x="10332245" y="5477114"/>
            <a:ext cx="5441155" cy="83581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請特別留意與支持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3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3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3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3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712" grpId="0" animBg="1"/>
      <p:bldP spid="113713" grpId="0"/>
      <p:bldP spid="113715" grpId="0" animBg="1"/>
      <p:bldP spid="113716" grpId="0"/>
      <p:bldP spid="113717" grpId="0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>
            <a:extLst>
              <a:ext uri="{FF2B5EF4-FFF2-40B4-BE49-F238E27FC236}">
                <a16:creationId xmlns:a16="http://schemas.microsoft.com/office/drawing/2014/main" id="{D2DA506C-718B-4B7C-B4C4-618A36771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406" y="391715"/>
            <a:ext cx="9289256" cy="2376488"/>
          </a:xfrm>
          <a:prstGeom prst="leftArrow">
            <a:avLst>
              <a:gd name="adj1" fmla="val 50000"/>
              <a:gd name="adj2" fmla="val 97720"/>
            </a:avLst>
          </a:prstGeom>
          <a:solidFill>
            <a:schemeClr val="accent2">
              <a:alpha val="94116"/>
            </a:schemeClr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7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A12E605-B85B-4A88-ACD6-1D76E57BF8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82511" y="1139427"/>
            <a:ext cx="7291388" cy="845345"/>
          </a:xfrm>
        </p:spPr>
        <p:txBody>
          <a:bodyPr>
            <a:normAutofit fontScale="90000"/>
          </a:bodyPr>
          <a:lstStyle/>
          <a:p>
            <a:r>
              <a:rPr lang="zh-TW" altLang="en-US" sz="6000" dirty="0">
                <a:solidFill>
                  <a:srgbClr val="CC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200" dirty="0">
                <a:solidFill>
                  <a:srgbClr val="0901A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學生能力分析</a:t>
            </a:r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id="{60582909-ADFE-4BA4-9101-9CB752A56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1" y="3200400"/>
            <a:ext cx="10491788" cy="1402557"/>
          </a:xfrm>
        </p:spPr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資優生的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CEO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特質</a:t>
            </a:r>
          </a:p>
        </p:txBody>
      </p:sp>
      <p:pic>
        <p:nvPicPr>
          <p:cNvPr id="52229" name="Picture 5">
            <a:extLst>
              <a:ext uri="{FF2B5EF4-FFF2-40B4-BE49-F238E27FC236}">
                <a16:creationId xmlns:a16="http://schemas.microsoft.com/office/drawing/2014/main" id="{2F7E0EC6-6AB5-4956-9ED7-A597DDF2A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0464" r="33464" b="7683"/>
          <a:stretch>
            <a:fillRect/>
          </a:stretch>
        </p:blipFill>
        <p:spPr bwMode="auto">
          <a:xfrm>
            <a:off x="2662238" y="283370"/>
            <a:ext cx="3457575" cy="275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0" name="Rectangle 6">
            <a:extLst>
              <a:ext uri="{FF2B5EF4-FFF2-40B4-BE49-F238E27FC236}">
                <a16:creationId xmlns:a16="http://schemas.microsoft.com/office/drawing/2014/main" id="{DB0840E7-2857-4334-A10F-25667F2433D9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60045" y="4064795"/>
            <a:ext cx="10491788" cy="140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TW" sz="8100" dirty="0">
                <a:solidFill>
                  <a:srgbClr val="CC0000"/>
                </a:solidFill>
                <a:latin typeface="標楷體" panose="03000509000000000000" pitchFamily="65" charset="-120"/>
              </a:rPr>
              <a:t>O</a:t>
            </a:r>
            <a:r>
              <a:rPr lang="en-US" altLang="zh-TW" sz="6600" dirty="0">
                <a:latin typeface="標楷體" panose="03000509000000000000" pitchFamily="65" charset="-120"/>
              </a:rPr>
              <a:t>ffice skills</a:t>
            </a:r>
            <a:r>
              <a:rPr lang="zh-TW" altLang="en-US" sz="6600">
                <a:latin typeface="標楷體" panose="03000509000000000000" pitchFamily="65" charset="-120"/>
              </a:rPr>
              <a:t>技能特質</a:t>
            </a:r>
          </a:p>
        </p:txBody>
      </p:sp>
      <p:pic>
        <p:nvPicPr>
          <p:cNvPr id="52231" name="圖片 14">
            <a:extLst>
              <a:ext uri="{FF2B5EF4-FFF2-40B4-BE49-F238E27FC236}">
                <a16:creationId xmlns:a16="http://schemas.microsoft.com/office/drawing/2014/main" id="{DADBE7B4-4D74-46FE-A0A9-BD85ECFB6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5981700"/>
            <a:ext cx="23241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701" name="Group 13">
            <a:extLst>
              <a:ext uri="{FF2B5EF4-FFF2-40B4-BE49-F238E27FC236}">
                <a16:creationId xmlns:a16="http://schemas.microsoft.com/office/drawing/2014/main" id="{4983027D-A977-4A44-B675-58CEA7A94CFA}"/>
              </a:ext>
            </a:extLst>
          </p:cNvPr>
          <p:cNvGrpSpPr>
            <a:grpSpLocks/>
          </p:cNvGrpSpPr>
          <p:nvPr/>
        </p:nvGrpSpPr>
        <p:grpSpPr bwMode="auto">
          <a:xfrm>
            <a:off x="5493540" y="6898484"/>
            <a:ext cx="1028700" cy="1104901"/>
            <a:chOff x="2168" y="3532"/>
            <a:chExt cx="432" cy="464"/>
          </a:xfrm>
        </p:grpSpPr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31565696-E4D3-6A49-B98A-E3F9EC37BA8E}"/>
                </a:ext>
              </a:extLst>
            </p:cNvPr>
            <p:cNvSpPr/>
            <p:nvPr/>
          </p:nvSpPr>
          <p:spPr bwMode="auto">
            <a:xfrm>
              <a:off x="2168" y="3532"/>
              <a:ext cx="432" cy="464"/>
            </a:xfrm>
            <a:prstGeom prst="ellipse">
              <a:avLst/>
            </a:prstGeom>
            <a:gradFill>
              <a:gsLst>
                <a:gs pos="57100">
                  <a:srgbClr val="E4D9C6"/>
                </a:gs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hangingPunct="1">
                <a:defRPr/>
              </a:pPr>
              <a:endParaRPr lang="zh-TW" altLang="en-US" sz="2700">
                <a:latin typeface="Arial" charset="0"/>
              </a:endParaRPr>
            </a:p>
          </p:txBody>
        </p:sp>
        <p:sp>
          <p:nvSpPr>
            <p:cNvPr id="52238" name="文字方塊 16">
              <a:extLst>
                <a:ext uri="{FF2B5EF4-FFF2-40B4-BE49-F238E27FC236}">
                  <a16:creationId xmlns:a16="http://schemas.microsoft.com/office/drawing/2014/main" id="{06A1926E-0305-4D5A-9467-8B177D9BB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3566"/>
              <a:ext cx="363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TW" altLang="en-US" sz="4800" b="0">
                  <a:solidFill>
                    <a:srgbClr val="CC0000"/>
                  </a:solidFill>
                  <a:latin typeface="Arial" panose="020B0604020202020204" pitchFamily="34" charset="0"/>
                </a:rPr>
                <a:t>邏</a:t>
              </a:r>
            </a:p>
          </p:txBody>
        </p:sp>
      </p:grpSp>
      <p:sp>
        <p:nvSpPr>
          <p:cNvPr id="52233" name="Text Box 24">
            <a:extLst>
              <a:ext uri="{FF2B5EF4-FFF2-40B4-BE49-F238E27FC236}">
                <a16:creationId xmlns:a16="http://schemas.microsoft.com/office/drawing/2014/main" id="{67ACE00D-F9A1-461B-BDA3-89D78CF52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4670" y="6872288"/>
            <a:ext cx="734615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5400" b="0" dirty="0">
                <a:solidFill>
                  <a:schemeClr val="tx1"/>
                </a:solidFill>
                <a:latin typeface="Arial" panose="020B0604020202020204" pitchFamily="34" charset="0"/>
              </a:rPr>
              <a:t>Schema integrations</a:t>
            </a:r>
          </a:p>
        </p:txBody>
      </p:sp>
      <p:pic>
        <p:nvPicPr>
          <p:cNvPr id="52234" name="圖片 14">
            <a:extLst>
              <a:ext uri="{FF2B5EF4-FFF2-40B4-BE49-F238E27FC236}">
                <a16:creationId xmlns:a16="http://schemas.microsoft.com/office/drawing/2014/main" id="{EC4D9FD6-13F2-4817-AB36-91D4828E6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7450" y="685800"/>
            <a:ext cx="15811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E8701FEB-683B-475D-A392-9EEF8BAE095E}"/>
              </a:ext>
            </a:extLst>
          </p:cNvPr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E242F281-E226-41DA-8C02-ACCCAD61724C}"/>
              </a:ext>
            </a:extLst>
          </p:cNvPr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0D374B94-0803-4D17-8D9C-1D276552155F}"/>
              </a:ext>
            </a:extLst>
          </p:cNvPr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23390F9-6AEE-4F95-8D63-2F1A4F7831C6}"/>
              </a:ext>
            </a:extLst>
          </p:cNvPr>
          <p:cNvSpPr/>
          <p:nvPr/>
        </p:nvSpPr>
        <p:spPr>
          <a:xfrm>
            <a:off x="7162800" y="8003385"/>
            <a:ext cx="7315200" cy="130706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提供給孩子多元的體驗</a:t>
            </a:r>
            <a:r>
              <a:rPr lang="en-US" altLang="zh-TW" sz="4800" dirty="0"/>
              <a:t>!</a:t>
            </a:r>
            <a:endParaRPr lang="zh-TW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71327855-1145-4FB9-BB1C-0FA41106DDBE}"/>
              </a:ext>
            </a:extLst>
          </p:cNvPr>
          <p:cNvSpPr/>
          <p:nvPr/>
        </p:nvSpPr>
        <p:spPr>
          <a:xfrm>
            <a:off x="0" y="-2127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D30692F6-63BD-4139-9CF2-AD0412BD90D9}"/>
              </a:ext>
            </a:extLst>
          </p:cNvPr>
          <p:cNvSpPr txBox="1"/>
          <p:nvPr/>
        </p:nvSpPr>
        <p:spPr>
          <a:xfrm>
            <a:off x="1211736" y="220469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8169" dirty="0">
                <a:solidFill>
                  <a:srgbClr val="FF0000"/>
                </a:solidFill>
                <a:ea typeface="Canva Sans"/>
              </a:rPr>
              <a:t>資優課程應該要做甚麼</a:t>
            </a:r>
            <a:r>
              <a:rPr lang="en-US" altLang="zh-TW" sz="8169" dirty="0">
                <a:solidFill>
                  <a:srgbClr val="FF0000"/>
                </a:solidFill>
                <a:ea typeface="Canva Sans"/>
              </a:rPr>
              <a:t>?</a:t>
            </a:r>
            <a:endParaRPr lang="en-US" sz="8169" dirty="0">
              <a:solidFill>
                <a:srgbClr val="FF0000"/>
              </a:solidFill>
              <a:ea typeface="Canva Sans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52DDB13F-4053-40DD-B968-BC5FB912B3A1}"/>
              </a:ext>
            </a:extLst>
          </p:cNvPr>
          <p:cNvSpPr/>
          <p:nvPr/>
        </p:nvSpPr>
        <p:spPr>
          <a:xfrm rot="-10604382">
            <a:off x="12014523" y="6172319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EFAE5BB2-36A0-4383-A4C8-7D851DB93E95}"/>
              </a:ext>
            </a:extLst>
          </p:cNvPr>
          <p:cNvSpPr/>
          <p:nvPr/>
        </p:nvSpPr>
        <p:spPr>
          <a:xfrm rot="-964863">
            <a:off x="13288782" y="786006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2" name="Picture 8" descr="gaozhong">
            <a:extLst>
              <a:ext uri="{FF2B5EF4-FFF2-40B4-BE49-F238E27FC236}">
                <a16:creationId xmlns:a16="http://schemas.microsoft.com/office/drawing/2014/main" id="{2D7F89B9-3D15-4096-95A1-153EA4F5A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83490"/>
            <a:ext cx="10972800" cy="823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 descr="image9459445">
            <a:extLst>
              <a:ext uri="{FF2B5EF4-FFF2-40B4-BE49-F238E27FC236}">
                <a16:creationId xmlns:a16="http://schemas.microsoft.com/office/drawing/2014/main" id="{B4AF1899-E423-4222-8710-D01260D1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660" y="1976768"/>
            <a:ext cx="4536280" cy="351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24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71327855-1145-4FB9-BB1C-0FA41106DDBE}"/>
              </a:ext>
            </a:extLst>
          </p:cNvPr>
          <p:cNvSpPr/>
          <p:nvPr/>
        </p:nvSpPr>
        <p:spPr>
          <a:xfrm>
            <a:off x="0" y="-2127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D30692F6-63BD-4139-9CF2-AD0412BD90D9}"/>
              </a:ext>
            </a:extLst>
          </p:cNvPr>
          <p:cNvSpPr txBox="1"/>
          <p:nvPr/>
        </p:nvSpPr>
        <p:spPr>
          <a:xfrm>
            <a:off x="1211736" y="220469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8169" dirty="0">
                <a:solidFill>
                  <a:srgbClr val="FF0000"/>
                </a:solidFill>
                <a:ea typeface="Canva Sans"/>
              </a:rPr>
              <a:t>資優課程應該要做甚麼</a:t>
            </a:r>
            <a:r>
              <a:rPr lang="en-US" altLang="zh-TW" sz="8169" dirty="0">
                <a:solidFill>
                  <a:srgbClr val="FF0000"/>
                </a:solidFill>
                <a:ea typeface="Canva Sans"/>
              </a:rPr>
              <a:t>?</a:t>
            </a:r>
            <a:endParaRPr lang="en-US" sz="8169" dirty="0">
              <a:solidFill>
                <a:srgbClr val="FF0000"/>
              </a:solidFill>
              <a:ea typeface="Canva Sans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52DDB13F-4053-40DD-B968-BC5FB912B3A1}"/>
              </a:ext>
            </a:extLst>
          </p:cNvPr>
          <p:cNvSpPr/>
          <p:nvPr/>
        </p:nvSpPr>
        <p:spPr>
          <a:xfrm rot="-10604382">
            <a:off x="12014523" y="6172319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EFAE5BB2-36A0-4383-A4C8-7D851DB93E95}"/>
              </a:ext>
            </a:extLst>
          </p:cNvPr>
          <p:cNvSpPr/>
          <p:nvPr/>
        </p:nvSpPr>
        <p:spPr>
          <a:xfrm rot="-964863">
            <a:off x="13288782" y="786006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501F73B-CA8E-4105-80CE-B1680AD109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452" y="1845390"/>
            <a:ext cx="9183071" cy="822114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CFA8034-C6B7-40F0-A23F-39006237E77E}"/>
              </a:ext>
            </a:extLst>
          </p:cNvPr>
          <p:cNvSpPr/>
          <p:nvPr/>
        </p:nvSpPr>
        <p:spPr>
          <a:xfrm>
            <a:off x="1605387" y="9182100"/>
            <a:ext cx="7315200" cy="8478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背唐詩</a:t>
            </a:r>
            <a:r>
              <a:rPr lang="en-US" altLang="zh-TW" sz="4800" dirty="0"/>
              <a:t>?</a:t>
            </a:r>
            <a:r>
              <a:rPr lang="zh-TW" altLang="en-US" sz="4800" dirty="0"/>
              <a:t>看宋詞</a:t>
            </a:r>
            <a:r>
              <a:rPr lang="en-US" altLang="zh-TW" sz="4800" dirty="0"/>
              <a:t>?</a:t>
            </a:r>
            <a:endParaRPr lang="zh-TW" altLang="en-US" sz="4800" dirty="0"/>
          </a:p>
        </p:txBody>
      </p:sp>
      <p:pic>
        <p:nvPicPr>
          <p:cNvPr id="1026" name="Picture 2" descr="20120325 奧林匹亞菁英盃數學競賽(初賽) @ vickychen1210的部落格:: 痞客邦::">
            <a:extLst>
              <a:ext uri="{FF2B5EF4-FFF2-40B4-BE49-F238E27FC236}">
                <a16:creationId xmlns:a16="http://schemas.microsoft.com/office/drawing/2014/main" id="{409A6C3A-0A7D-44B1-8E5B-4EBC2CAEB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334" y="1876425"/>
            <a:ext cx="8142136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6DE4FAA-40F6-42F8-8CB7-26D3946C5E87}"/>
              </a:ext>
            </a:extLst>
          </p:cNvPr>
          <p:cNvSpPr/>
          <p:nvPr/>
        </p:nvSpPr>
        <p:spPr>
          <a:xfrm>
            <a:off x="10134600" y="9304770"/>
            <a:ext cx="7315200" cy="84780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學奧林匹亞數學</a:t>
            </a:r>
            <a:r>
              <a:rPr lang="en-US" altLang="zh-TW" sz="4800" dirty="0"/>
              <a:t>?</a:t>
            </a:r>
            <a:endParaRPr lang="zh-TW" altLang="en-US" sz="4800" dirty="0"/>
          </a:p>
        </p:txBody>
      </p:sp>
      <p:pic>
        <p:nvPicPr>
          <p:cNvPr id="12" name="Picture 10" descr="image9459445">
            <a:extLst>
              <a:ext uri="{FF2B5EF4-FFF2-40B4-BE49-F238E27FC236}">
                <a16:creationId xmlns:a16="http://schemas.microsoft.com/office/drawing/2014/main" id="{06B58A03-40D2-4BCD-B9A4-4168549BD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781" y="660534"/>
            <a:ext cx="11177656" cy="8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03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71327855-1145-4FB9-BB1C-0FA41106DDBE}"/>
              </a:ext>
            </a:extLst>
          </p:cNvPr>
          <p:cNvSpPr/>
          <p:nvPr/>
        </p:nvSpPr>
        <p:spPr>
          <a:xfrm>
            <a:off x="0" y="-2127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D30692F6-63BD-4139-9CF2-AD0412BD90D9}"/>
              </a:ext>
            </a:extLst>
          </p:cNvPr>
          <p:cNvSpPr txBox="1"/>
          <p:nvPr/>
        </p:nvSpPr>
        <p:spPr>
          <a:xfrm>
            <a:off x="1211736" y="220469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8169" dirty="0">
                <a:solidFill>
                  <a:srgbClr val="FF0000"/>
                </a:solidFill>
                <a:ea typeface="Canva Sans"/>
              </a:rPr>
              <a:t>資優課程應該要做甚麼</a:t>
            </a:r>
            <a:r>
              <a:rPr lang="en-US" altLang="zh-TW" sz="8169" dirty="0">
                <a:solidFill>
                  <a:srgbClr val="FF0000"/>
                </a:solidFill>
                <a:ea typeface="Canva Sans"/>
              </a:rPr>
              <a:t>?</a:t>
            </a:r>
            <a:endParaRPr lang="en-US" sz="8169" dirty="0">
              <a:solidFill>
                <a:srgbClr val="FF0000"/>
              </a:solidFill>
              <a:ea typeface="Canva Sans"/>
            </a:endParaRPr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E73E0A2B-0044-42FE-85FB-A86AA29CE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420149"/>
            <a:ext cx="15773400" cy="88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752B6EE1-715D-4F99-ACFF-F58D998EB009}"/>
              </a:ext>
            </a:extLst>
          </p:cNvPr>
          <p:cNvSpPr/>
          <p:nvPr/>
        </p:nvSpPr>
        <p:spPr>
          <a:xfrm>
            <a:off x="2667958" y="2552700"/>
            <a:ext cx="14362742" cy="3581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語音泡泡: 圓角矩形 1">
            <a:extLst>
              <a:ext uri="{FF2B5EF4-FFF2-40B4-BE49-F238E27FC236}">
                <a16:creationId xmlns:a16="http://schemas.microsoft.com/office/drawing/2014/main" id="{32293D83-2E30-4419-A71C-56CB7F313412}"/>
              </a:ext>
            </a:extLst>
          </p:cNvPr>
          <p:cNvSpPr/>
          <p:nvPr/>
        </p:nvSpPr>
        <p:spPr>
          <a:xfrm>
            <a:off x="414563" y="3314700"/>
            <a:ext cx="2100037" cy="1828800"/>
          </a:xfrm>
          <a:prstGeom prst="wedgeRoundRectCallout">
            <a:avLst>
              <a:gd name="adj1" fmla="val 57529"/>
              <a:gd name="adj2" fmla="val 38281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FFFF00"/>
                </a:solidFill>
              </a:rPr>
              <a:t>這才是您孩子要學的</a:t>
            </a: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29E8AFB9-7B0B-4A68-9E16-1BC5E099E9F2}"/>
              </a:ext>
            </a:extLst>
          </p:cNvPr>
          <p:cNvSpPr/>
          <p:nvPr/>
        </p:nvSpPr>
        <p:spPr>
          <a:xfrm>
            <a:off x="1202211" y="6202494"/>
            <a:ext cx="16413790" cy="40871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如</a:t>
            </a:r>
            <a:r>
              <a:rPr lang="en-US" altLang="zh-TW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zh-TW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請找出五首關於樹葉的詩詞</a:t>
            </a:r>
            <a:r>
              <a:rPr lang="en-US" altLang="zh-TW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algn="ctr"/>
            <a:r>
              <a:rPr lang="zh-TW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並分析這些共同的元素是甚麼</a:t>
            </a:r>
            <a:r>
              <a:rPr lang="en-US" altLang="zh-TW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zh-TW" altLang="en-US" sz="8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0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71327855-1145-4FB9-BB1C-0FA41106DDBE}"/>
              </a:ext>
            </a:extLst>
          </p:cNvPr>
          <p:cNvSpPr/>
          <p:nvPr/>
        </p:nvSpPr>
        <p:spPr>
          <a:xfrm>
            <a:off x="0" y="-2127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D30692F6-63BD-4139-9CF2-AD0412BD90D9}"/>
              </a:ext>
            </a:extLst>
          </p:cNvPr>
          <p:cNvSpPr txBox="1"/>
          <p:nvPr/>
        </p:nvSpPr>
        <p:spPr>
          <a:xfrm>
            <a:off x="1211736" y="220469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zh-TW" altLang="en-US" sz="8169" dirty="0">
                <a:solidFill>
                  <a:srgbClr val="FF0000"/>
                </a:solidFill>
                <a:ea typeface="Canva Sans"/>
              </a:rPr>
              <a:t>資優課程應該要做甚麼</a:t>
            </a:r>
            <a:r>
              <a:rPr lang="en-US" altLang="zh-TW" sz="8169" dirty="0">
                <a:solidFill>
                  <a:srgbClr val="FF0000"/>
                </a:solidFill>
                <a:ea typeface="Canva Sans"/>
              </a:rPr>
              <a:t>?</a:t>
            </a:r>
            <a:endParaRPr lang="en-US" sz="8169" dirty="0">
              <a:solidFill>
                <a:srgbClr val="FF0000"/>
              </a:solidFill>
              <a:ea typeface="Canva Sans"/>
            </a:endParaRPr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E73E0A2B-0044-42FE-85FB-A86AA29CE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420149"/>
            <a:ext cx="15773400" cy="889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752B6EE1-715D-4F99-ACFF-F58D998EB009}"/>
              </a:ext>
            </a:extLst>
          </p:cNvPr>
          <p:cNvSpPr/>
          <p:nvPr/>
        </p:nvSpPr>
        <p:spPr>
          <a:xfrm>
            <a:off x="2667958" y="2552700"/>
            <a:ext cx="14362742" cy="3581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語音泡泡: 圓角矩形 1">
            <a:extLst>
              <a:ext uri="{FF2B5EF4-FFF2-40B4-BE49-F238E27FC236}">
                <a16:creationId xmlns:a16="http://schemas.microsoft.com/office/drawing/2014/main" id="{32293D83-2E30-4419-A71C-56CB7F313412}"/>
              </a:ext>
            </a:extLst>
          </p:cNvPr>
          <p:cNvSpPr/>
          <p:nvPr/>
        </p:nvSpPr>
        <p:spPr>
          <a:xfrm>
            <a:off x="414563" y="3314700"/>
            <a:ext cx="2100037" cy="1828800"/>
          </a:xfrm>
          <a:prstGeom prst="wedgeRoundRectCallout">
            <a:avLst>
              <a:gd name="adj1" fmla="val 57529"/>
              <a:gd name="adj2" fmla="val 38281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FFFF00"/>
                </a:solidFill>
              </a:rPr>
              <a:t>這才是您孩子要學的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598B3EC1-2CDB-4B9D-996A-0D3C646001FE}"/>
              </a:ext>
            </a:extLst>
          </p:cNvPr>
          <p:cNvSpPr/>
          <p:nvPr/>
        </p:nvSpPr>
        <p:spPr>
          <a:xfrm>
            <a:off x="1264610" y="6226464"/>
            <a:ext cx="16413790" cy="40871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創造與實踐心中的想法</a:t>
            </a:r>
            <a:r>
              <a:rPr lang="en-US" altLang="zh-TW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  <a:endParaRPr lang="zh-TW" alt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Google Shape;271;p11">
            <a:extLst>
              <a:ext uri="{FF2B5EF4-FFF2-40B4-BE49-F238E27FC236}">
                <a16:creationId xmlns:a16="http://schemas.microsoft.com/office/drawing/2014/main" id="{8AB0E839-3457-46E0-BF1D-6BAEE96F89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001000" y="6342087"/>
            <a:ext cx="4157812" cy="3855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63;p10">
            <a:extLst>
              <a:ext uri="{FF2B5EF4-FFF2-40B4-BE49-F238E27FC236}">
                <a16:creationId xmlns:a16="http://schemas.microsoft.com/office/drawing/2014/main" id="{108FE81B-B013-42BF-B9D4-4C476CDCBE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5444" t="8458"/>
          <a:stretch/>
        </p:blipFill>
        <p:spPr>
          <a:xfrm>
            <a:off x="12344400" y="6361610"/>
            <a:ext cx="4419600" cy="3836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55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71327855-1145-4FB9-BB1C-0FA41106DDBE}"/>
              </a:ext>
            </a:extLst>
          </p:cNvPr>
          <p:cNvSpPr/>
          <p:nvPr/>
        </p:nvSpPr>
        <p:spPr>
          <a:xfrm>
            <a:off x="0" y="-2127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272161-98F2-4494-BDD6-35F54630D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5A95B4E-594A-45BB-BCEB-0CB4CD9AA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7" y="1697994"/>
            <a:ext cx="8520114" cy="607346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8F8E267-D8C2-443A-9BAA-AE6E2A376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9702" y="1707519"/>
            <a:ext cx="8957295" cy="4708525"/>
          </a:xfrm>
          <a:prstGeom prst="rect">
            <a:avLst/>
          </a:prstGeom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id="{D30692F6-63BD-4139-9CF2-AD0412BD90D9}"/>
              </a:ext>
            </a:extLst>
          </p:cNvPr>
          <p:cNvSpPr txBox="1"/>
          <p:nvPr/>
        </p:nvSpPr>
        <p:spPr>
          <a:xfrm>
            <a:off x="1211736" y="220469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en-US" sz="8169" dirty="0" err="1">
                <a:solidFill>
                  <a:srgbClr val="000000"/>
                </a:solidFill>
                <a:ea typeface="Canva Sans"/>
              </a:rPr>
              <a:t>一、安置服務類別與型態</a:t>
            </a:r>
            <a:endParaRPr lang="en-US" sz="8169" dirty="0">
              <a:solidFill>
                <a:srgbClr val="000000"/>
              </a:solidFill>
              <a:ea typeface="Canva San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7A4FBF3-64D5-4DD2-8511-1AF40A2E88DC}"/>
              </a:ext>
            </a:extLst>
          </p:cNvPr>
          <p:cNvSpPr/>
          <p:nvPr/>
        </p:nvSpPr>
        <p:spPr>
          <a:xfrm>
            <a:off x="452437" y="3009900"/>
            <a:ext cx="8520114" cy="32140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89F38F-83A4-4A9C-B9E0-B4F38E8628DA}"/>
              </a:ext>
            </a:extLst>
          </p:cNvPr>
          <p:cNvSpPr/>
          <p:nvPr/>
        </p:nvSpPr>
        <p:spPr>
          <a:xfrm>
            <a:off x="8991600" y="3314701"/>
            <a:ext cx="8972547" cy="2362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52DDB13F-4053-40DD-B968-BC5FB912B3A1}"/>
              </a:ext>
            </a:extLst>
          </p:cNvPr>
          <p:cNvSpPr/>
          <p:nvPr/>
        </p:nvSpPr>
        <p:spPr>
          <a:xfrm rot="-10604382">
            <a:off x="12014523" y="6172319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EFAE5BB2-36A0-4383-A4C8-7D851DB93E95}"/>
              </a:ext>
            </a:extLst>
          </p:cNvPr>
          <p:cNvSpPr/>
          <p:nvPr/>
        </p:nvSpPr>
        <p:spPr>
          <a:xfrm rot="-964863">
            <a:off x="13288782" y="786006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0471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279"/>
            <a:ext cx="18288000" cy="1045563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4038233"/>
            <a:ext cx="8115300" cy="6028298"/>
            <a:chOff x="0" y="0"/>
            <a:chExt cx="10820400" cy="5767915"/>
          </a:xfrm>
        </p:grpSpPr>
        <p:grpSp>
          <p:nvGrpSpPr>
            <p:cNvPr id="4" name="Group 4"/>
            <p:cNvGrpSpPr/>
            <p:nvPr/>
          </p:nvGrpSpPr>
          <p:grpSpPr>
            <a:xfrm>
              <a:off x="6265" y="0"/>
              <a:ext cx="10814135" cy="5767915"/>
              <a:chOff x="0" y="0"/>
              <a:chExt cx="2136125" cy="113934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36125" cy="1139341"/>
              </a:xfrm>
              <a:custGeom>
                <a:avLst/>
                <a:gdLst/>
                <a:ahLst/>
                <a:cxnLst/>
                <a:rect l="l" t="t" r="r" b="b"/>
                <a:pathLst>
                  <a:path w="2136125" h="1139341">
                    <a:moveTo>
                      <a:pt x="0" y="0"/>
                    </a:moveTo>
                    <a:lnTo>
                      <a:pt x="2136125" y="0"/>
                    </a:lnTo>
                    <a:lnTo>
                      <a:pt x="2136125" y="1139341"/>
                    </a:lnTo>
                    <a:lnTo>
                      <a:pt x="0" y="1139341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38100" cap="sq">
                <a:solidFill>
                  <a:srgbClr val="000000">
                    <a:alpha val="40000"/>
                  </a:srgbClr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2136125" cy="1177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10814135" cy="5767915"/>
              <a:chOff x="0" y="0"/>
              <a:chExt cx="2136125" cy="113934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136125" cy="1139341"/>
              </a:xfrm>
              <a:custGeom>
                <a:avLst/>
                <a:gdLst/>
                <a:ahLst/>
                <a:cxnLst/>
                <a:rect l="l" t="t" r="r" b="b"/>
                <a:pathLst>
                  <a:path w="2136125" h="1139341">
                    <a:moveTo>
                      <a:pt x="0" y="0"/>
                    </a:moveTo>
                    <a:lnTo>
                      <a:pt x="2136125" y="0"/>
                    </a:lnTo>
                    <a:lnTo>
                      <a:pt x="2136125" y="1139341"/>
                    </a:lnTo>
                    <a:lnTo>
                      <a:pt x="0" y="113934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136125" cy="1177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2659"/>
                  </a:lnSpc>
                </a:pPr>
                <a:endParaRPr dirty="0"/>
              </a:p>
            </p:txBody>
          </p:sp>
        </p:grpSp>
      </p:grpSp>
      <p:sp>
        <p:nvSpPr>
          <p:cNvPr id="10" name="Freeform 10"/>
          <p:cNvSpPr/>
          <p:nvPr/>
        </p:nvSpPr>
        <p:spPr>
          <a:xfrm rot="-708578">
            <a:off x="-207742" y="8160415"/>
            <a:ext cx="1778768" cy="2484691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741409" y="1732644"/>
            <a:ext cx="11461314" cy="1962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20"/>
              </a:lnSpc>
            </a:pPr>
            <a:r>
              <a:rPr lang="en-US" sz="5228" spc="261" dirty="0" err="1">
                <a:solidFill>
                  <a:srgbClr val="000000"/>
                </a:solidFill>
                <a:latin typeface="Agrandir"/>
                <a:ea typeface="Agrandir"/>
              </a:rPr>
              <a:t>轉學</a:t>
            </a:r>
            <a:r>
              <a:rPr lang="en-US" sz="5228" spc="261" dirty="0">
                <a:solidFill>
                  <a:srgbClr val="000000"/>
                </a:solidFill>
                <a:latin typeface="Agrandir"/>
                <a:ea typeface="Agrandir"/>
              </a:rPr>
              <a:t>(</a:t>
            </a:r>
            <a:r>
              <a:rPr lang="en-US" sz="5228" spc="261" dirty="0" err="1">
                <a:solidFill>
                  <a:srgbClr val="000000"/>
                </a:solidFill>
                <a:latin typeface="Agrandir"/>
                <a:ea typeface="Agrandir"/>
              </a:rPr>
              <a:t>無須遷戶籍</a:t>
            </a:r>
            <a:r>
              <a:rPr lang="en-US" sz="5228" spc="261" dirty="0">
                <a:solidFill>
                  <a:srgbClr val="000000"/>
                </a:solidFill>
                <a:latin typeface="Agrandir"/>
                <a:ea typeface="Agrandir"/>
              </a:rPr>
              <a:t>)</a:t>
            </a:r>
            <a:r>
              <a:rPr lang="en-US" sz="5228" spc="261" dirty="0" err="1">
                <a:solidFill>
                  <a:srgbClr val="000000"/>
                </a:solidFill>
                <a:latin typeface="Agrandir"/>
                <a:ea typeface="Agrandir"/>
              </a:rPr>
              <a:t>安置於設有分散式資優資源班學校</a:t>
            </a:r>
            <a:endParaRPr lang="en-US" sz="5228" spc="261" dirty="0">
              <a:solidFill>
                <a:srgbClr val="000000"/>
              </a:solidFill>
              <a:latin typeface="Agrandir"/>
              <a:ea typeface="Agrandir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22389" y="4198466"/>
            <a:ext cx="599450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spc="225" dirty="0" err="1">
                <a:solidFill>
                  <a:srgbClr val="000000"/>
                </a:solidFill>
                <a:ea typeface="Gagalin"/>
              </a:rPr>
              <a:t>國小一般智能資優班</a:t>
            </a:r>
            <a:endParaRPr lang="en-US" sz="4500" spc="225" dirty="0">
              <a:solidFill>
                <a:srgbClr val="000000"/>
              </a:solidFill>
              <a:ea typeface="Gagalin"/>
            </a:endParaRPr>
          </a:p>
        </p:txBody>
      </p:sp>
      <p:sp>
        <p:nvSpPr>
          <p:cNvPr id="15" name="Freeform 15"/>
          <p:cNvSpPr/>
          <p:nvPr/>
        </p:nvSpPr>
        <p:spPr>
          <a:xfrm rot="3191312">
            <a:off x="10587496" y="-1345599"/>
            <a:ext cx="2539093" cy="2460612"/>
          </a:xfrm>
          <a:custGeom>
            <a:avLst/>
            <a:gdLst/>
            <a:ahLst/>
            <a:cxnLst/>
            <a:rect l="l" t="t" r="r" b="b"/>
            <a:pathLst>
              <a:path w="2539093" h="2460612">
                <a:moveTo>
                  <a:pt x="0" y="0"/>
                </a:moveTo>
                <a:lnTo>
                  <a:pt x="2539093" y="0"/>
                </a:lnTo>
                <a:lnTo>
                  <a:pt x="2539093" y="2460612"/>
                </a:lnTo>
                <a:lnTo>
                  <a:pt x="0" y="24606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11736" y="220469"/>
            <a:ext cx="11432558" cy="14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7"/>
              </a:lnSpc>
              <a:spcBef>
                <a:spcPct val="0"/>
              </a:spcBef>
            </a:pPr>
            <a:r>
              <a:rPr lang="en-US" sz="8169" dirty="0" err="1">
                <a:solidFill>
                  <a:srgbClr val="000000"/>
                </a:solidFill>
                <a:ea typeface="Canva Sans"/>
              </a:rPr>
              <a:t>一、安置服務類別與型態</a:t>
            </a:r>
            <a:endParaRPr lang="en-US" sz="8169" dirty="0">
              <a:solidFill>
                <a:srgbClr val="000000"/>
              </a:solidFill>
              <a:ea typeface="Canva Sans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645979" y="1972056"/>
            <a:ext cx="765441" cy="741782"/>
            <a:chOff x="0" y="0"/>
            <a:chExt cx="1020588" cy="9890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1.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11736" y="5076825"/>
            <a:ext cx="7738466" cy="466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桃園區-西門國小、新埔國小、建國國小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、快樂國小、同安國小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平鎮區-義興國小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蘆竹區-大華國小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中壢區-華勛國小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八德區</a:t>
            </a:r>
            <a:r>
              <a:rPr lang="en-US" altLang="zh-TW" sz="3300" spc="165" dirty="0">
                <a:solidFill>
                  <a:srgbClr val="000000"/>
                </a:solidFill>
                <a:latin typeface="Gagalin"/>
                <a:ea typeface="Gagalin"/>
              </a:rPr>
              <a:t>-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大成國小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大溪區-僑愛國小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楊梅區</a:t>
            </a:r>
            <a:r>
              <a:rPr lang="en-US" altLang="zh-TW" sz="3300" spc="165" dirty="0">
                <a:solidFill>
                  <a:srgbClr val="000000"/>
                </a:solidFill>
                <a:latin typeface="Gagalin"/>
                <a:ea typeface="Gagalin"/>
              </a:rPr>
              <a:t>-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大同國小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9594329" y="4038235"/>
            <a:ext cx="6788166" cy="2358350"/>
            <a:chOff x="0" y="0"/>
            <a:chExt cx="9050888" cy="5767915"/>
          </a:xfrm>
        </p:grpSpPr>
        <p:grpSp>
          <p:nvGrpSpPr>
            <p:cNvPr id="22" name="Group 22"/>
            <p:cNvGrpSpPr/>
            <p:nvPr/>
          </p:nvGrpSpPr>
          <p:grpSpPr>
            <a:xfrm>
              <a:off x="5241" y="0"/>
              <a:ext cx="9045647" cy="5767915"/>
              <a:chOff x="0" y="0"/>
              <a:chExt cx="1786795" cy="1139341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786795" cy="1139341"/>
              </a:xfrm>
              <a:custGeom>
                <a:avLst/>
                <a:gdLst/>
                <a:ahLst/>
                <a:cxnLst/>
                <a:rect l="l" t="t" r="r" b="b"/>
                <a:pathLst>
                  <a:path w="1786795" h="1139341">
                    <a:moveTo>
                      <a:pt x="0" y="0"/>
                    </a:moveTo>
                    <a:lnTo>
                      <a:pt x="1786795" y="0"/>
                    </a:lnTo>
                    <a:lnTo>
                      <a:pt x="1786795" y="1139341"/>
                    </a:lnTo>
                    <a:lnTo>
                      <a:pt x="0" y="1139341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38100" cap="sq">
                <a:solidFill>
                  <a:srgbClr val="000000">
                    <a:alpha val="40000"/>
                  </a:srgbClr>
                </a:solidFill>
                <a:prstDash val="solid"/>
                <a:miter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786795" cy="1177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0"/>
              <a:ext cx="9045647" cy="5767915"/>
              <a:chOff x="0" y="0"/>
              <a:chExt cx="1786795" cy="1139341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786795" cy="1139341"/>
              </a:xfrm>
              <a:custGeom>
                <a:avLst/>
                <a:gdLst/>
                <a:ahLst/>
                <a:cxnLst/>
                <a:rect l="l" t="t" r="r" b="b"/>
                <a:pathLst>
                  <a:path w="1786795" h="1139341">
                    <a:moveTo>
                      <a:pt x="0" y="0"/>
                    </a:moveTo>
                    <a:lnTo>
                      <a:pt x="1786795" y="0"/>
                    </a:lnTo>
                    <a:lnTo>
                      <a:pt x="1786795" y="1139341"/>
                    </a:lnTo>
                    <a:lnTo>
                      <a:pt x="0" y="113934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1786795" cy="1177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8" name="TextBox 28"/>
          <p:cNvSpPr txBox="1"/>
          <p:nvPr/>
        </p:nvSpPr>
        <p:spPr>
          <a:xfrm>
            <a:off x="10111354" y="4198466"/>
            <a:ext cx="554057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spc="225" dirty="0" err="1">
                <a:solidFill>
                  <a:srgbClr val="000000"/>
                </a:solidFill>
                <a:ea typeface="Gagalin"/>
              </a:rPr>
              <a:t>國小創造能力資優班</a:t>
            </a:r>
            <a:endParaRPr lang="en-US" sz="4500" spc="225" dirty="0">
              <a:solidFill>
                <a:srgbClr val="000000"/>
              </a:solidFill>
              <a:ea typeface="Gagalin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652315" y="5076825"/>
            <a:ext cx="5540574" cy="1704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桃園區-青溪國小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、同德國小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平鎮區-山豐國小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0507C804-FC88-46A8-BA7A-9CCCDB8C23E6}"/>
              </a:ext>
            </a:extLst>
          </p:cNvPr>
          <p:cNvSpPr txBox="1"/>
          <p:nvPr/>
        </p:nvSpPr>
        <p:spPr>
          <a:xfrm>
            <a:off x="9972971" y="6663650"/>
            <a:ext cx="599450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spc="225" dirty="0" err="1">
                <a:solidFill>
                  <a:srgbClr val="000000"/>
                </a:solidFill>
                <a:ea typeface="Gagalin"/>
              </a:rPr>
              <a:t>國小</a:t>
            </a:r>
            <a:r>
              <a:rPr lang="zh-TW" altLang="en-US" sz="4500" spc="225" dirty="0">
                <a:solidFill>
                  <a:srgbClr val="000000"/>
                </a:solidFill>
                <a:ea typeface="Gagalin"/>
              </a:rPr>
              <a:t>資優巡迴</a:t>
            </a:r>
            <a:r>
              <a:rPr lang="en-US" sz="4500" spc="225" dirty="0">
                <a:solidFill>
                  <a:srgbClr val="000000"/>
                </a:solidFill>
                <a:ea typeface="Gagalin"/>
              </a:rPr>
              <a:t>班</a:t>
            </a:r>
          </a:p>
        </p:txBody>
      </p:sp>
      <p:sp>
        <p:nvSpPr>
          <p:cNvPr id="40" name="TextBox 20">
            <a:extLst>
              <a:ext uri="{FF2B5EF4-FFF2-40B4-BE49-F238E27FC236}">
                <a16:creationId xmlns:a16="http://schemas.microsoft.com/office/drawing/2014/main" id="{718E0A4E-A52C-417D-B309-45EB8C85C631}"/>
              </a:ext>
            </a:extLst>
          </p:cNvPr>
          <p:cNvSpPr txBox="1"/>
          <p:nvPr/>
        </p:nvSpPr>
        <p:spPr>
          <a:xfrm>
            <a:off x="9842068" y="7521389"/>
            <a:ext cx="7738466" cy="171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桃園區</a:t>
            </a:r>
            <a:r>
              <a:rPr 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-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東門</a:t>
            </a: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國小</a:t>
            </a:r>
            <a:r>
              <a:rPr 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、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桃園</a:t>
            </a: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中壢區</a:t>
            </a:r>
            <a:r>
              <a:rPr 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-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信義</a:t>
            </a: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  <a:p>
            <a:pPr>
              <a:lnSpc>
                <a:spcPts val="4620"/>
              </a:lnSpc>
            </a:pP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龜山</a:t>
            </a:r>
            <a:r>
              <a:rPr 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區-</a:t>
            </a:r>
            <a:r>
              <a:rPr lang="zh-TW" altLang="en-US" sz="3300" spc="165" dirty="0">
                <a:solidFill>
                  <a:srgbClr val="000000"/>
                </a:solidFill>
                <a:latin typeface="Gagalin"/>
                <a:ea typeface="Gagalin"/>
              </a:rPr>
              <a:t>長庚</a:t>
            </a:r>
            <a:r>
              <a:rPr lang="en-US" sz="3300" spc="165" dirty="0" err="1">
                <a:solidFill>
                  <a:srgbClr val="000000"/>
                </a:solidFill>
                <a:latin typeface="Gagalin"/>
                <a:ea typeface="Gagalin"/>
              </a:rPr>
              <a:t>國小</a:t>
            </a:r>
            <a:endParaRPr lang="en-US" sz="3300" spc="165" dirty="0">
              <a:solidFill>
                <a:srgbClr val="000000"/>
              </a:solidFill>
              <a:latin typeface="Gagalin"/>
              <a:ea typeface="Gagalin"/>
            </a:endParaRPr>
          </a:p>
        </p:txBody>
      </p:sp>
      <p:grpSp>
        <p:nvGrpSpPr>
          <p:cNvPr id="41" name="Group 21">
            <a:extLst>
              <a:ext uri="{FF2B5EF4-FFF2-40B4-BE49-F238E27FC236}">
                <a16:creationId xmlns:a16="http://schemas.microsoft.com/office/drawing/2014/main" id="{96EEA5A2-C45F-4525-9E94-909156795350}"/>
              </a:ext>
            </a:extLst>
          </p:cNvPr>
          <p:cNvGrpSpPr/>
          <p:nvPr/>
        </p:nvGrpSpPr>
        <p:grpSpPr>
          <a:xfrm>
            <a:off x="9692012" y="6611642"/>
            <a:ext cx="6788166" cy="2796143"/>
            <a:chOff x="0" y="0"/>
            <a:chExt cx="9050888" cy="5767915"/>
          </a:xfrm>
        </p:grpSpPr>
        <p:grpSp>
          <p:nvGrpSpPr>
            <p:cNvPr id="42" name="Group 22">
              <a:extLst>
                <a:ext uri="{FF2B5EF4-FFF2-40B4-BE49-F238E27FC236}">
                  <a16:creationId xmlns:a16="http://schemas.microsoft.com/office/drawing/2014/main" id="{F05A920E-FE94-4D18-BDD5-6D29D39AB5C0}"/>
                </a:ext>
              </a:extLst>
            </p:cNvPr>
            <p:cNvGrpSpPr/>
            <p:nvPr/>
          </p:nvGrpSpPr>
          <p:grpSpPr>
            <a:xfrm>
              <a:off x="5241" y="0"/>
              <a:ext cx="9045647" cy="5767915"/>
              <a:chOff x="0" y="0"/>
              <a:chExt cx="1786795" cy="1139341"/>
            </a:xfrm>
          </p:grpSpPr>
          <p:sp>
            <p:nvSpPr>
              <p:cNvPr id="46" name="Freeform 23">
                <a:extLst>
                  <a:ext uri="{FF2B5EF4-FFF2-40B4-BE49-F238E27FC236}">
                    <a16:creationId xmlns:a16="http://schemas.microsoft.com/office/drawing/2014/main" id="{4E5B5C6E-C9C0-495E-A5C9-057D95B94CCA}"/>
                  </a:ext>
                </a:extLst>
              </p:cNvPr>
              <p:cNvSpPr/>
              <p:nvPr/>
            </p:nvSpPr>
            <p:spPr>
              <a:xfrm>
                <a:off x="0" y="0"/>
                <a:ext cx="1786795" cy="1139341"/>
              </a:xfrm>
              <a:custGeom>
                <a:avLst/>
                <a:gdLst/>
                <a:ahLst/>
                <a:cxnLst/>
                <a:rect l="l" t="t" r="r" b="b"/>
                <a:pathLst>
                  <a:path w="1786795" h="1139341">
                    <a:moveTo>
                      <a:pt x="0" y="0"/>
                    </a:moveTo>
                    <a:lnTo>
                      <a:pt x="1786795" y="0"/>
                    </a:lnTo>
                    <a:lnTo>
                      <a:pt x="1786795" y="1139341"/>
                    </a:lnTo>
                    <a:lnTo>
                      <a:pt x="0" y="1139341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38100" cap="sq">
                <a:solidFill>
                  <a:srgbClr val="000000">
                    <a:alpha val="40000"/>
                  </a:srgbClr>
                </a:solidFill>
                <a:prstDash val="solid"/>
                <a:miter/>
              </a:ln>
            </p:spPr>
          </p:sp>
          <p:sp>
            <p:nvSpPr>
              <p:cNvPr id="47" name="TextBox 24">
                <a:extLst>
                  <a:ext uri="{FF2B5EF4-FFF2-40B4-BE49-F238E27FC236}">
                    <a16:creationId xmlns:a16="http://schemas.microsoft.com/office/drawing/2014/main" id="{8238476E-BDC7-4F05-835F-2F387ADBF89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86795" cy="1177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43" name="Group 25">
              <a:extLst>
                <a:ext uri="{FF2B5EF4-FFF2-40B4-BE49-F238E27FC236}">
                  <a16:creationId xmlns:a16="http://schemas.microsoft.com/office/drawing/2014/main" id="{A5DB2514-9431-4FFE-8BF3-14C56680D771}"/>
                </a:ext>
              </a:extLst>
            </p:cNvPr>
            <p:cNvGrpSpPr/>
            <p:nvPr/>
          </p:nvGrpSpPr>
          <p:grpSpPr>
            <a:xfrm>
              <a:off x="0" y="0"/>
              <a:ext cx="9045647" cy="5767915"/>
              <a:chOff x="0" y="0"/>
              <a:chExt cx="1786795" cy="1139341"/>
            </a:xfrm>
          </p:grpSpPr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CD58D204-E649-40BB-83FA-9E87CA35EEBE}"/>
                  </a:ext>
                </a:extLst>
              </p:cNvPr>
              <p:cNvSpPr/>
              <p:nvPr/>
            </p:nvSpPr>
            <p:spPr>
              <a:xfrm>
                <a:off x="0" y="0"/>
                <a:ext cx="1786795" cy="1139341"/>
              </a:xfrm>
              <a:custGeom>
                <a:avLst/>
                <a:gdLst/>
                <a:ahLst/>
                <a:cxnLst/>
                <a:rect l="l" t="t" r="r" b="b"/>
                <a:pathLst>
                  <a:path w="1786795" h="1139341">
                    <a:moveTo>
                      <a:pt x="0" y="0"/>
                    </a:moveTo>
                    <a:lnTo>
                      <a:pt x="1786795" y="0"/>
                    </a:lnTo>
                    <a:lnTo>
                      <a:pt x="1786795" y="1139341"/>
                    </a:lnTo>
                    <a:lnTo>
                      <a:pt x="0" y="113934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5" name="TextBox 27">
                <a:extLst>
                  <a:ext uri="{FF2B5EF4-FFF2-40B4-BE49-F238E27FC236}">
                    <a16:creationId xmlns:a16="http://schemas.microsoft.com/office/drawing/2014/main" id="{B25A3FD0-4F43-43B2-9D6D-7002F2FBE14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1786795" cy="1177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48" name="矩形: 圓角化同側角落 47">
            <a:extLst>
              <a:ext uri="{FF2B5EF4-FFF2-40B4-BE49-F238E27FC236}">
                <a16:creationId xmlns:a16="http://schemas.microsoft.com/office/drawing/2014/main" id="{FA58033F-FD50-474F-8C8F-89F41EC39FCB}"/>
              </a:ext>
            </a:extLst>
          </p:cNvPr>
          <p:cNvSpPr/>
          <p:nvPr/>
        </p:nvSpPr>
        <p:spPr>
          <a:xfrm>
            <a:off x="7541563" y="2857983"/>
            <a:ext cx="4225263" cy="778821"/>
          </a:xfrm>
          <a:prstGeom prst="round2Same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dirty="0"/>
              <a:t>共計</a:t>
            </a:r>
            <a:r>
              <a:rPr lang="en-US" altLang="zh-TW" sz="4400" dirty="0"/>
              <a:t>18</a:t>
            </a:r>
            <a:r>
              <a:rPr lang="zh-TW" altLang="en-US" sz="4400" dirty="0"/>
              <a:t>校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B7E7197-9376-4158-BDC9-A9CFE71938D1}"/>
              </a:ext>
            </a:extLst>
          </p:cNvPr>
          <p:cNvSpPr/>
          <p:nvPr/>
        </p:nvSpPr>
        <p:spPr>
          <a:xfrm>
            <a:off x="4949712" y="9210993"/>
            <a:ext cx="10839344" cy="9424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可轉學至這些學校接受完整資優服務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21720EB8-1A57-4C7F-8AFF-CE41920A18A8}"/>
              </a:ext>
            </a:extLst>
          </p:cNvPr>
          <p:cNvSpPr/>
          <p:nvPr/>
        </p:nvSpPr>
        <p:spPr>
          <a:xfrm>
            <a:off x="15558573" y="6850086"/>
            <a:ext cx="2322390" cy="236090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/>
              <a:t>駐點服務</a:t>
            </a:r>
            <a:endParaRPr lang="en-US" altLang="zh-TW" sz="2800" dirty="0"/>
          </a:p>
          <a:p>
            <a:pPr algn="ctr"/>
            <a:r>
              <a:rPr lang="zh-TW" altLang="en-US" sz="2800" dirty="0"/>
              <a:t>校內學生</a:t>
            </a:r>
            <a:endParaRPr lang="en-US" altLang="zh-TW" sz="2800" dirty="0"/>
          </a:p>
          <a:p>
            <a:pPr algn="ctr"/>
            <a:r>
              <a:rPr lang="zh-TW" altLang="en-US" sz="2800" dirty="0"/>
              <a:t>未來空間建置完成將轉型</a:t>
            </a:r>
          </a:p>
        </p:txBody>
      </p:sp>
    </p:spTree>
    <p:extLst>
      <p:ext uri="{BB962C8B-B14F-4D97-AF65-F5344CB8AC3E}">
        <p14:creationId xmlns:p14="http://schemas.microsoft.com/office/powerpoint/2010/main" val="409235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89502" y="4222467"/>
            <a:ext cx="6554498" cy="921033"/>
            <a:chOff x="0" y="0"/>
            <a:chExt cx="8739331" cy="1228044"/>
          </a:xfrm>
        </p:grpSpPr>
        <p:grpSp>
          <p:nvGrpSpPr>
            <p:cNvPr id="4" name="Group 4"/>
            <p:cNvGrpSpPr/>
            <p:nvPr/>
          </p:nvGrpSpPr>
          <p:grpSpPr>
            <a:xfrm>
              <a:off x="5060" y="0"/>
              <a:ext cx="8734271" cy="1228044"/>
              <a:chOff x="0" y="0"/>
              <a:chExt cx="1725288" cy="24257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725288" cy="242577"/>
              </a:xfrm>
              <a:custGeom>
                <a:avLst/>
                <a:gdLst/>
                <a:ahLst/>
                <a:cxnLst/>
                <a:rect l="l" t="t" r="r" b="b"/>
                <a:pathLst>
                  <a:path w="1725288" h="242577">
                    <a:moveTo>
                      <a:pt x="0" y="0"/>
                    </a:moveTo>
                    <a:lnTo>
                      <a:pt x="1725288" y="0"/>
                    </a:lnTo>
                    <a:lnTo>
                      <a:pt x="1725288" y="242577"/>
                    </a:lnTo>
                    <a:lnTo>
                      <a:pt x="0" y="242577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38100" cap="sq">
                <a:solidFill>
                  <a:srgbClr val="000000">
                    <a:alpha val="40000"/>
                  </a:srgbClr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1725288" cy="2806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8734271" cy="1228044"/>
              <a:chOff x="0" y="0"/>
              <a:chExt cx="1725288" cy="24257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725288" cy="242577"/>
              </a:xfrm>
              <a:custGeom>
                <a:avLst/>
                <a:gdLst/>
                <a:ahLst/>
                <a:cxnLst/>
                <a:rect l="l" t="t" r="r" b="b"/>
                <a:pathLst>
                  <a:path w="1725288" h="242577">
                    <a:moveTo>
                      <a:pt x="0" y="0"/>
                    </a:moveTo>
                    <a:lnTo>
                      <a:pt x="1725288" y="0"/>
                    </a:lnTo>
                    <a:lnTo>
                      <a:pt x="1725288" y="242577"/>
                    </a:lnTo>
                    <a:lnTo>
                      <a:pt x="0" y="242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57150"/>
                <a:ext cx="1725288" cy="299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4899"/>
                  </a:lnSpc>
                </a:pPr>
                <a:r>
                  <a:rPr lang="en-US" sz="3499">
                    <a:solidFill>
                      <a:srgbClr val="000000"/>
                    </a:solidFill>
                    <a:ea typeface="Canva Sans"/>
                  </a:rPr>
                  <a:t>校本資優方案</a:t>
                </a:r>
              </a:p>
            </p:txBody>
          </p:sp>
        </p:grpSp>
      </p:grpSp>
      <p:sp>
        <p:nvSpPr>
          <p:cNvPr id="10" name="Freeform 10"/>
          <p:cNvSpPr/>
          <p:nvPr/>
        </p:nvSpPr>
        <p:spPr>
          <a:xfrm rot="-708578">
            <a:off x="-1267102" y="6977379"/>
            <a:ext cx="3471112" cy="4126136"/>
          </a:xfrm>
          <a:custGeom>
            <a:avLst/>
            <a:gdLst/>
            <a:ahLst/>
            <a:cxnLst/>
            <a:rect l="l" t="t" r="r" b="b"/>
            <a:pathLst>
              <a:path w="3471112" h="4126136">
                <a:moveTo>
                  <a:pt x="0" y="0"/>
                </a:moveTo>
                <a:lnTo>
                  <a:pt x="3471111" y="0"/>
                </a:lnTo>
                <a:lnTo>
                  <a:pt x="3471111" y="4126135"/>
                </a:lnTo>
                <a:lnTo>
                  <a:pt x="0" y="41261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604382">
            <a:off x="13406245" y="-2401045"/>
            <a:ext cx="6912691" cy="7353926"/>
          </a:xfrm>
          <a:custGeom>
            <a:avLst/>
            <a:gdLst/>
            <a:ahLst/>
            <a:cxnLst/>
            <a:rect l="l" t="t" r="r" b="b"/>
            <a:pathLst>
              <a:path w="6912691" h="7353926">
                <a:moveTo>
                  <a:pt x="0" y="0"/>
                </a:moveTo>
                <a:lnTo>
                  <a:pt x="6912691" y="0"/>
                </a:lnTo>
                <a:lnTo>
                  <a:pt x="6912691" y="7353926"/>
                </a:lnTo>
                <a:lnTo>
                  <a:pt x="0" y="735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964863">
            <a:off x="14680504" y="-713297"/>
            <a:ext cx="4478694" cy="4114800"/>
          </a:xfrm>
          <a:custGeom>
            <a:avLst/>
            <a:gdLst/>
            <a:ahLst/>
            <a:cxnLst/>
            <a:rect l="l" t="t" r="r" b="b"/>
            <a:pathLst>
              <a:path w="4478694" h="4114800">
                <a:moveTo>
                  <a:pt x="0" y="0"/>
                </a:moveTo>
                <a:lnTo>
                  <a:pt x="4478694" y="0"/>
                </a:lnTo>
                <a:lnTo>
                  <a:pt x="4478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719613" y="2485238"/>
            <a:ext cx="13222053" cy="18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17"/>
              </a:lnSpc>
            </a:pPr>
            <a:r>
              <a:rPr lang="en-US" sz="4869" spc="243" dirty="0" err="1">
                <a:solidFill>
                  <a:srgbClr val="000000"/>
                </a:solidFill>
                <a:ea typeface="Agrandir"/>
              </a:rPr>
              <a:t>原校安置接受資優教育服務，並就讀於普通班</a:t>
            </a:r>
            <a:endParaRPr lang="en-US" sz="4869" spc="243" dirty="0">
              <a:solidFill>
                <a:srgbClr val="000000"/>
              </a:solidFill>
              <a:ea typeface="Agrandir"/>
            </a:endParaRPr>
          </a:p>
          <a:p>
            <a:pPr algn="l">
              <a:lnSpc>
                <a:spcPts val="7237"/>
              </a:lnSpc>
            </a:pPr>
            <a:endParaRPr lang="en-US" sz="4869" spc="243" dirty="0">
              <a:solidFill>
                <a:srgbClr val="000000"/>
              </a:solidFill>
              <a:ea typeface="Agrandir"/>
            </a:endParaRPr>
          </a:p>
        </p:txBody>
      </p:sp>
      <p:sp>
        <p:nvSpPr>
          <p:cNvPr id="14" name="Freeform 14"/>
          <p:cNvSpPr/>
          <p:nvPr/>
        </p:nvSpPr>
        <p:spPr>
          <a:xfrm rot="3191312">
            <a:off x="10587496" y="-1345599"/>
            <a:ext cx="2539093" cy="2460612"/>
          </a:xfrm>
          <a:custGeom>
            <a:avLst/>
            <a:gdLst/>
            <a:ahLst/>
            <a:cxnLst/>
            <a:rect l="l" t="t" r="r" b="b"/>
            <a:pathLst>
              <a:path w="2539093" h="2460612">
                <a:moveTo>
                  <a:pt x="0" y="0"/>
                </a:moveTo>
                <a:lnTo>
                  <a:pt x="2539093" y="0"/>
                </a:lnTo>
                <a:lnTo>
                  <a:pt x="2539093" y="2460612"/>
                </a:lnTo>
                <a:lnTo>
                  <a:pt x="0" y="24606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645979" y="2713838"/>
            <a:ext cx="765441" cy="741782"/>
            <a:chOff x="0" y="0"/>
            <a:chExt cx="1020588" cy="9890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20588" cy="989043"/>
            </a:xfrm>
            <a:custGeom>
              <a:avLst/>
              <a:gdLst/>
              <a:ahLst/>
              <a:cxnLst/>
              <a:rect l="l" t="t" r="r" b="b"/>
              <a:pathLst>
                <a:path w="1020588" h="989043">
                  <a:moveTo>
                    <a:pt x="0" y="0"/>
                  </a:moveTo>
                  <a:lnTo>
                    <a:pt x="1020588" y="0"/>
                  </a:lnTo>
                  <a:lnTo>
                    <a:pt x="1020588" y="989043"/>
                  </a:lnTo>
                  <a:lnTo>
                    <a:pt x="0" y="9890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154216" y="-2505"/>
              <a:ext cx="712157" cy="9464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77"/>
                </a:lnSpc>
              </a:pPr>
              <a:r>
                <a:rPr lang="en-US" sz="4443" spc="88">
                  <a:solidFill>
                    <a:srgbClr val="000000"/>
                  </a:solidFill>
                  <a:latin typeface="Gagalin"/>
                </a:rPr>
                <a:t>2.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589502" y="5744814"/>
            <a:ext cx="6554498" cy="921033"/>
            <a:chOff x="0" y="0"/>
            <a:chExt cx="8739331" cy="1228044"/>
          </a:xfrm>
        </p:grpSpPr>
        <p:grpSp>
          <p:nvGrpSpPr>
            <p:cNvPr id="19" name="Group 19"/>
            <p:cNvGrpSpPr/>
            <p:nvPr/>
          </p:nvGrpSpPr>
          <p:grpSpPr>
            <a:xfrm>
              <a:off x="5060" y="0"/>
              <a:ext cx="8734271" cy="1228044"/>
              <a:chOff x="0" y="0"/>
              <a:chExt cx="1725288" cy="242577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725288" cy="242577"/>
              </a:xfrm>
              <a:custGeom>
                <a:avLst/>
                <a:gdLst/>
                <a:ahLst/>
                <a:cxnLst/>
                <a:rect l="l" t="t" r="r" b="b"/>
                <a:pathLst>
                  <a:path w="1725288" h="242577">
                    <a:moveTo>
                      <a:pt x="0" y="0"/>
                    </a:moveTo>
                    <a:lnTo>
                      <a:pt x="1725288" y="0"/>
                    </a:lnTo>
                    <a:lnTo>
                      <a:pt x="1725288" y="242577"/>
                    </a:lnTo>
                    <a:lnTo>
                      <a:pt x="0" y="242577"/>
                    </a:ln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38100" cap="sq">
                <a:solidFill>
                  <a:srgbClr val="000000">
                    <a:alpha val="40000"/>
                  </a:srgbClr>
                </a:solidFill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1725288" cy="2806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0"/>
              <a:ext cx="8734271" cy="1228044"/>
              <a:chOff x="0" y="0"/>
              <a:chExt cx="1725288" cy="24257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725288" cy="242577"/>
              </a:xfrm>
              <a:custGeom>
                <a:avLst/>
                <a:gdLst/>
                <a:ahLst/>
                <a:cxnLst/>
                <a:rect l="l" t="t" r="r" b="b"/>
                <a:pathLst>
                  <a:path w="1725288" h="242577">
                    <a:moveTo>
                      <a:pt x="0" y="0"/>
                    </a:moveTo>
                    <a:lnTo>
                      <a:pt x="1725288" y="0"/>
                    </a:lnTo>
                    <a:lnTo>
                      <a:pt x="1725288" y="242577"/>
                    </a:lnTo>
                    <a:lnTo>
                      <a:pt x="0" y="242577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57150"/>
                <a:ext cx="1725288" cy="299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4899"/>
                  </a:lnSpc>
                </a:pPr>
                <a:r>
                  <a:rPr lang="en-US" sz="3499">
                    <a:solidFill>
                      <a:srgbClr val="000000"/>
                    </a:solidFill>
                    <a:latin typeface="Canva Sans"/>
                    <a:ea typeface="Canva Sans"/>
                  </a:rPr>
                  <a:t>區域資優方案(校際合作)</a:t>
                </a:r>
              </a:p>
            </p:txBody>
          </p:sp>
        </p:grp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2FC78151-F807-44D5-9CB6-5ADC72431F9F}"/>
              </a:ext>
            </a:extLst>
          </p:cNvPr>
          <p:cNvSpPr/>
          <p:nvPr/>
        </p:nvSpPr>
        <p:spPr>
          <a:xfrm>
            <a:off x="3352800" y="7244043"/>
            <a:ext cx="12129067" cy="94241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留在原學校，接受部分時數的資優教育課程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7C70937-E05E-4316-A8AF-6FB69175EB66}"/>
              </a:ext>
            </a:extLst>
          </p:cNvPr>
          <p:cNvSpPr/>
          <p:nvPr/>
        </p:nvSpPr>
        <p:spPr>
          <a:xfrm>
            <a:off x="3352800" y="8497128"/>
            <a:ext cx="12129067" cy="9424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差異是什麼</a:t>
            </a:r>
            <a:r>
              <a:rPr lang="en-US" altLang="zh-TW" sz="4800" dirty="0"/>
              <a:t>?</a:t>
            </a:r>
            <a:endParaRPr lang="zh-TW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-2272947">
            <a:off x="13553100" y="-2371378"/>
            <a:ext cx="8106813" cy="8725533"/>
          </a:xfrm>
          <a:custGeom>
            <a:avLst/>
            <a:gdLst/>
            <a:ahLst/>
            <a:cxnLst/>
            <a:rect l="l" t="t" r="r" b="b"/>
            <a:pathLst>
              <a:path w="8106813" h="8725533">
                <a:moveTo>
                  <a:pt x="0" y="0"/>
                </a:moveTo>
                <a:lnTo>
                  <a:pt x="8106813" y="0"/>
                </a:lnTo>
                <a:lnTo>
                  <a:pt x="8106813" y="8725533"/>
                </a:lnTo>
                <a:lnTo>
                  <a:pt x="0" y="87255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4744" y="7682326"/>
            <a:ext cx="3252480" cy="3151948"/>
          </a:xfrm>
          <a:custGeom>
            <a:avLst/>
            <a:gdLst/>
            <a:ahLst/>
            <a:cxnLst/>
            <a:rect l="l" t="t" r="r" b="b"/>
            <a:pathLst>
              <a:path w="3252480" h="3151948">
                <a:moveTo>
                  <a:pt x="0" y="0"/>
                </a:moveTo>
                <a:lnTo>
                  <a:pt x="3252479" y="0"/>
                </a:lnTo>
                <a:lnTo>
                  <a:pt x="3252479" y="3151948"/>
                </a:lnTo>
                <a:lnTo>
                  <a:pt x="0" y="3151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649572">
            <a:off x="-3765059" y="5277923"/>
            <a:ext cx="7530117" cy="6918465"/>
          </a:xfrm>
          <a:custGeom>
            <a:avLst/>
            <a:gdLst/>
            <a:ahLst/>
            <a:cxnLst/>
            <a:rect l="l" t="t" r="r" b="b"/>
            <a:pathLst>
              <a:path w="7530117" h="6918465">
                <a:moveTo>
                  <a:pt x="0" y="0"/>
                </a:moveTo>
                <a:lnTo>
                  <a:pt x="7530118" y="0"/>
                </a:lnTo>
                <a:lnTo>
                  <a:pt x="7530118" y="6918466"/>
                </a:lnTo>
                <a:lnTo>
                  <a:pt x="0" y="6918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82822">
            <a:off x="15329165" y="-215633"/>
            <a:ext cx="3343637" cy="4414042"/>
          </a:xfrm>
          <a:custGeom>
            <a:avLst/>
            <a:gdLst/>
            <a:ahLst/>
            <a:cxnLst/>
            <a:rect l="l" t="t" r="r" b="b"/>
            <a:pathLst>
              <a:path w="3343637" h="4414042">
                <a:moveTo>
                  <a:pt x="0" y="0"/>
                </a:moveTo>
                <a:lnTo>
                  <a:pt x="3343637" y="0"/>
                </a:lnTo>
                <a:lnTo>
                  <a:pt x="3343637" y="4414042"/>
                </a:lnTo>
                <a:lnTo>
                  <a:pt x="0" y="44140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772112">
            <a:off x="-1176621" y="6761333"/>
            <a:ext cx="3375450" cy="4072941"/>
          </a:xfrm>
          <a:custGeom>
            <a:avLst/>
            <a:gdLst/>
            <a:ahLst/>
            <a:cxnLst/>
            <a:rect l="l" t="t" r="r" b="b"/>
            <a:pathLst>
              <a:path w="3375450" h="4072941">
                <a:moveTo>
                  <a:pt x="0" y="0"/>
                </a:moveTo>
                <a:lnTo>
                  <a:pt x="3375451" y="0"/>
                </a:lnTo>
                <a:lnTo>
                  <a:pt x="3375451" y="4072941"/>
                </a:lnTo>
                <a:lnTo>
                  <a:pt x="0" y="40729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490441"/>
              </p:ext>
            </p:extLst>
          </p:nvPr>
        </p:nvGraphicFramePr>
        <p:xfrm>
          <a:off x="754146" y="2901363"/>
          <a:ext cx="15457543" cy="4576353"/>
        </p:xfrm>
        <a:graphic>
          <a:graphicData uri="http://schemas.openxmlformats.org/drawingml/2006/table">
            <a:tbl>
              <a:tblPr/>
              <a:tblGrid>
                <a:gridCol w="3884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3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9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604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49714"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一般智能資優班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創造能力資優班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校本資優方案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區域資優方案</a:t>
                      </a:r>
                      <a:endParaRPr lang="en-US" sz="1100"/>
                    </a:p>
                    <a:p>
                      <a:pPr algn="ctr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（校際合作）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4611">
                <a:tc gridSpan="2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 dirty="0" err="1">
                          <a:solidFill>
                            <a:srgbClr val="FF0000"/>
                          </a:solidFill>
                          <a:ea typeface="Canva Sans Bold"/>
                        </a:rPr>
                        <a:t>具國小資優類合格教師證</a:t>
                      </a:r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lnSpc>
                          <a:spcPts val="4899"/>
                        </a:lnSpc>
                      </a:pPr>
                      <a:r>
                        <a:rPr lang="en-US" sz="3499" dirty="0" err="1">
                          <a:solidFill>
                            <a:srgbClr val="FF0000"/>
                          </a:solidFill>
                          <a:ea typeface="Canva Sans Bold"/>
                        </a:rPr>
                        <a:t>之正式或代理教師</a:t>
                      </a:r>
                      <a:endParaRPr lang="en-US" sz="3499" dirty="0">
                        <a:solidFill>
                          <a:srgbClr val="FF0000"/>
                        </a:solidFill>
                        <a:ea typeface="Canva Sa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具國小資優類合格教師證</a:t>
                      </a:r>
                      <a:endParaRPr lang="en-US" sz="1100"/>
                    </a:p>
                    <a:p>
                      <a:pPr algn="ctr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之正式或代理教師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1.不限普通班或特教班(</a:t>
                      </a:r>
                      <a:r>
                        <a:rPr lang="en-US" sz="3499" dirty="0" err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具國小資優類合格教師證</a:t>
                      </a: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)</a:t>
                      </a:r>
                      <a:r>
                        <a:rPr lang="en-US" sz="3499" dirty="0" err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身份之正式或代理教師</a:t>
                      </a:r>
                      <a:endParaRPr lang="en-US" sz="1100" dirty="0"/>
                    </a:p>
                    <a:p>
                      <a:pPr>
                        <a:lnSpc>
                          <a:spcPts val="4899"/>
                        </a:lnSpc>
                      </a:pP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</a:t>
                      </a:r>
                      <a:r>
                        <a:rPr lang="en-US" sz="3499" dirty="0">
                          <a:solidFill>
                            <a:srgbClr val="FF0000"/>
                          </a:solidFill>
                          <a:latin typeface="Canva Sans Bold"/>
                          <a:ea typeface="Canva Sans Bold"/>
                        </a:rPr>
                        <a:t>校內、外</a:t>
                      </a:r>
                      <a:r>
                        <a:rPr lang="zh-TW" altLang="en-US" sz="3499" dirty="0">
                          <a:solidFill>
                            <a:srgbClr val="FF0000"/>
                          </a:solidFill>
                          <a:latin typeface="Canva Sans Bold"/>
                          <a:ea typeface="Canva Sans Bold"/>
                        </a:rPr>
                        <a:t>專家、學者或</a:t>
                      </a:r>
                      <a:r>
                        <a:rPr lang="en-US" sz="3499" dirty="0" err="1">
                          <a:solidFill>
                            <a:srgbClr val="FF0000"/>
                          </a:solidFill>
                          <a:latin typeface="Canva Sans Bold"/>
                          <a:ea typeface="Canva Sans Bold"/>
                        </a:rPr>
                        <a:t>學科領域專長教師</a:t>
                      </a:r>
                      <a:endParaRPr lang="en-US" sz="3499" dirty="0">
                        <a:solidFill>
                          <a:srgbClr val="FF0000"/>
                        </a:solidFill>
                        <a:latin typeface="Canva Sans Bold"/>
                        <a:ea typeface="Canva Sa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1.不限普通班或特教班(具國小資優類合格教師證)身份之正式或代理教師</a:t>
                      </a:r>
                      <a:endParaRPr lang="en-US" sz="1100"/>
                    </a:p>
                    <a:p>
                      <a:pPr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2.校內、外學科領域專長教師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1966922" y="1095375"/>
            <a:ext cx="9761415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800"/>
              </a:lnSpc>
            </a:pPr>
            <a:r>
              <a:rPr lang="en-US" sz="8000" spc="160">
                <a:solidFill>
                  <a:srgbClr val="000000"/>
                </a:solidFill>
                <a:ea typeface="Gagalin"/>
              </a:rPr>
              <a:t>二、師資來源與編排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DB2D348-1898-4326-9549-D1766E384640}"/>
              </a:ext>
            </a:extLst>
          </p:cNvPr>
          <p:cNvSpPr/>
          <p:nvPr/>
        </p:nvSpPr>
        <p:spPr>
          <a:xfrm>
            <a:off x="8863976" y="2244725"/>
            <a:ext cx="2525137" cy="94241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在原校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A5E28E-6606-4926-BC34-680C29950817}"/>
              </a:ext>
            </a:extLst>
          </p:cNvPr>
          <p:cNvSpPr/>
          <p:nvPr/>
        </p:nvSpPr>
        <p:spPr>
          <a:xfrm>
            <a:off x="12055271" y="2244725"/>
            <a:ext cx="3976643" cy="94241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可能要去他校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3649572">
            <a:off x="14075230" y="5799067"/>
            <a:ext cx="7530117" cy="6918465"/>
          </a:xfrm>
          <a:custGeom>
            <a:avLst/>
            <a:gdLst/>
            <a:ahLst/>
            <a:cxnLst/>
            <a:rect l="l" t="t" r="r" b="b"/>
            <a:pathLst>
              <a:path w="7530117" h="6918465">
                <a:moveTo>
                  <a:pt x="0" y="0"/>
                </a:moveTo>
                <a:lnTo>
                  <a:pt x="7530117" y="0"/>
                </a:lnTo>
                <a:lnTo>
                  <a:pt x="7530117" y="6918466"/>
                </a:lnTo>
                <a:lnTo>
                  <a:pt x="0" y="69184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4029577">
            <a:off x="-4863423" y="-2614777"/>
            <a:ext cx="9254717" cy="8502980"/>
          </a:xfrm>
          <a:custGeom>
            <a:avLst/>
            <a:gdLst/>
            <a:ahLst/>
            <a:cxnLst/>
            <a:rect l="l" t="t" r="r" b="b"/>
            <a:pathLst>
              <a:path w="9254717" h="8502980">
                <a:moveTo>
                  <a:pt x="0" y="0"/>
                </a:moveTo>
                <a:lnTo>
                  <a:pt x="9254716" y="0"/>
                </a:lnTo>
                <a:lnTo>
                  <a:pt x="9254716" y="8502980"/>
                </a:lnTo>
                <a:lnTo>
                  <a:pt x="0" y="85029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829558"/>
              </p:ext>
            </p:extLst>
          </p:nvPr>
        </p:nvGraphicFramePr>
        <p:xfrm>
          <a:off x="2202383" y="1282700"/>
          <a:ext cx="15457543" cy="8631968"/>
        </p:xfrm>
        <a:graphic>
          <a:graphicData uri="http://schemas.openxmlformats.org/drawingml/2006/table">
            <a:tbl>
              <a:tblPr/>
              <a:tblGrid>
                <a:gridCol w="4058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8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7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3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41236"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一般智能資優班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創造能力資優班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校本資優方案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區域資優方案</a:t>
                      </a:r>
                      <a:endParaRPr lang="en-US" sz="1100"/>
                    </a:p>
                    <a:p>
                      <a:pPr algn="ctr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（校際合作）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1366">
                <a:tc gridSpan="2">
                  <a:txBody>
                    <a:bodyPr/>
                    <a:lstStyle/>
                    <a:p>
                      <a:pPr algn="just">
                        <a:lnSpc>
                          <a:spcPts val="4059"/>
                        </a:lnSpc>
                        <a:defRPr/>
                      </a:pPr>
                      <a:r>
                        <a:rPr lang="en-US" sz="28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1.抽離式課程(</a:t>
                      </a:r>
                      <a:r>
                        <a:rPr lang="en-US" sz="2899" dirty="0" err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依學生個別需要或興趣專長為主，並以不影響學生普通班學習課程的前提下，進行排課</a:t>
                      </a:r>
                      <a:r>
                        <a:rPr lang="en-US" sz="28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)</a:t>
                      </a:r>
                      <a:endParaRPr lang="en-US" sz="1100" dirty="0"/>
                    </a:p>
                    <a:p>
                      <a:pPr algn="just">
                        <a:lnSpc>
                          <a:spcPts val="4059"/>
                        </a:lnSpc>
                      </a:pPr>
                      <a:r>
                        <a:rPr lang="en-US" sz="28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2.外加式課程(</a:t>
                      </a:r>
                      <a:r>
                        <a:rPr lang="en-US" sz="2899" dirty="0" err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其它課餘時段，進行排課</a:t>
                      </a:r>
                      <a:r>
                        <a:rPr lang="en-US" sz="28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)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4059"/>
                        </a:lnSpc>
                        <a:defRPr/>
                      </a:pPr>
                      <a:endParaRPr lang="en-US" sz="2899" dirty="0">
                        <a:solidFill>
                          <a:srgbClr val="000000"/>
                        </a:solidFill>
                        <a:latin typeface="Canva Sans Bold"/>
                        <a:ea typeface="Canva Sa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 dirty="0" err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外加式課程</a:t>
                      </a: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(</a:t>
                      </a:r>
                      <a:r>
                        <a:rPr lang="en-US" sz="3499" dirty="0" err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每週三或週五下午時段，或其它課餘時段，進行授課</a:t>
                      </a: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)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9366">
                <a:tc gridSpan="2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zh-TW" altLang="en-US" sz="3499" dirty="0">
                          <a:solidFill>
                            <a:srgbClr val="FF0000"/>
                          </a:solidFill>
                          <a:latin typeface="Canva Sans Bold"/>
                          <a:ea typeface="Canva Sans Bold"/>
                        </a:rPr>
                        <a:t>不超過普通班時數</a:t>
                      </a:r>
                      <a:r>
                        <a:rPr lang="en-US" altLang="zh-TW" sz="3499" dirty="0">
                          <a:solidFill>
                            <a:srgbClr val="FF0000"/>
                          </a:solidFill>
                          <a:latin typeface="Canva Sans Bold"/>
                          <a:ea typeface="Canva Sans Bold"/>
                        </a:rPr>
                        <a:t>1/3</a:t>
                      </a:r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endParaRPr lang="en-US" altLang="zh-TW" sz="1100" dirty="0">
                        <a:solidFill>
                          <a:srgbClr val="FF0000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每週2-3節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5066042" y="66675"/>
            <a:ext cx="10090949" cy="114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800"/>
              </a:lnSpc>
            </a:pPr>
            <a:r>
              <a:rPr lang="en-US" sz="8000" spc="160">
                <a:solidFill>
                  <a:srgbClr val="000000"/>
                </a:solidFill>
                <a:ea typeface="Gagalin"/>
              </a:rPr>
              <a:t>三、課程與教學型態</a:t>
            </a:r>
          </a:p>
        </p:txBody>
      </p:sp>
      <p:sp>
        <p:nvSpPr>
          <p:cNvPr id="7" name="Freeform 7"/>
          <p:cNvSpPr/>
          <p:nvPr/>
        </p:nvSpPr>
        <p:spPr>
          <a:xfrm rot="1086393">
            <a:off x="-873500" y="52865"/>
            <a:ext cx="3220996" cy="4528641"/>
          </a:xfrm>
          <a:custGeom>
            <a:avLst/>
            <a:gdLst/>
            <a:ahLst/>
            <a:cxnLst/>
            <a:rect l="l" t="t" r="r" b="b"/>
            <a:pathLst>
              <a:path w="3220996" h="4528641">
                <a:moveTo>
                  <a:pt x="0" y="0"/>
                </a:moveTo>
                <a:lnTo>
                  <a:pt x="3220996" y="0"/>
                </a:lnTo>
                <a:lnTo>
                  <a:pt x="3220996" y="4528642"/>
                </a:lnTo>
                <a:lnTo>
                  <a:pt x="0" y="45286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9189FCA-FDB7-4280-A28D-F7F122E464AC}"/>
              </a:ext>
            </a:extLst>
          </p:cNvPr>
          <p:cNvSpPr/>
          <p:nvPr/>
        </p:nvSpPr>
        <p:spPr>
          <a:xfrm>
            <a:off x="2202383" y="8267700"/>
            <a:ext cx="7856017" cy="6533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包含抽離及外加課程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246E01E-A089-4C64-B5D0-0AD33DFC5916}"/>
              </a:ext>
            </a:extLst>
          </p:cNvPr>
          <p:cNvSpPr/>
          <p:nvPr/>
        </p:nvSpPr>
        <p:spPr>
          <a:xfrm>
            <a:off x="10058401" y="8267700"/>
            <a:ext cx="7601526" cy="65336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提供外加式課程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-2272947">
            <a:off x="13553100" y="-2371378"/>
            <a:ext cx="8106813" cy="8725533"/>
          </a:xfrm>
          <a:custGeom>
            <a:avLst/>
            <a:gdLst/>
            <a:ahLst/>
            <a:cxnLst/>
            <a:rect l="l" t="t" r="r" b="b"/>
            <a:pathLst>
              <a:path w="8106813" h="8725533">
                <a:moveTo>
                  <a:pt x="0" y="0"/>
                </a:moveTo>
                <a:lnTo>
                  <a:pt x="8106813" y="0"/>
                </a:lnTo>
                <a:lnTo>
                  <a:pt x="8106813" y="8725533"/>
                </a:lnTo>
                <a:lnTo>
                  <a:pt x="0" y="87255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4744" y="7682326"/>
            <a:ext cx="3252480" cy="3151948"/>
          </a:xfrm>
          <a:custGeom>
            <a:avLst/>
            <a:gdLst/>
            <a:ahLst/>
            <a:cxnLst/>
            <a:rect l="l" t="t" r="r" b="b"/>
            <a:pathLst>
              <a:path w="3252480" h="3151948">
                <a:moveTo>
                  <a:pt x="0" y="0"/>
                </a:moveTo>
                <a:lnTo>
                  <a:pt x="3252479" y="0"/>
                </a:lnTo>
                <a:lnTo>
                  <a:pt x="3252479" y="3151948"/>
                </a:lnTo>
                <a:lnTo>
                  <a:pt x="0" y="3151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649572">
            <a:off x="-3765059" y="5277923"/>
            <a:ext cx="7530117" cy="6918465"/>
          </a:xfrm>
          <a:custGeom>
            <a:avLst/>
            <a:gdLst/>
            <a:ahLst/>
            <a:cxnLst/>
            <a:rect l="l" t="t" r="r" b="b"/>
            <a:pathLst>
              <a:path w="7530117" h="6918465">
                <a:moveTo>
                  <a:pt x="0" y="0"/>
                </a:moveTo>
                <a:lnTo>
                  <a:pt x="7530118" y="0"/>
                </a:lnTo>
                <a:lnTo>
                  <a:pt x="7530118" y="6918466"/>
                </a:lnTo>
                <a:lnTo>
                  <a:pt x="0" y="6918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82822">
            <a:off x="15329165" y="-215633"/>
            <a:ext cx="3343637" cy="4414042"/>
          </a:xfrm>
          <a:custGeom>
            <a:avLst/>
            <a:gdLst/>
            <a:ahLst/>
            <a:cxnLst/>
            <a:rect l="l" t="t" r="r" b="b"/>
            <a:pathLst>
              <a:path w="3343637" h="4414042">
                <a:moveTo>
                  <a:pt x="0" y="0"/>
                </a:moveTo>
                <a:lnTo>
                  <a:pt x="3343637" y="0"/>
                </a:lnTo>
                <a:lnTo>
                  <a:pt x="3343637" y="4414042"/>
                </a:lnTo>
                <a:lnTo>
                  <a:pt x="0" y="44140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772112">
            <a:off x="-1176621" y="6761333"/>
            <a:ext cx="3375450" cy="4072941"/>
          </a:xfrm>
          <a:custGeom>
            <a:avLst/>
            <a:gdLst/>
            <a:ahLst/>
            <a:cxnLst/>
            <a:rect l="l" t="t" r="r" b="b"/>
            <a:pathLst>
              <a:path w="3375450" h="4072941">
                <a:moveTo>
                  <a:pt x="0" y="0"/>
                </a:moveTo>
                <a:lnTo>
                  <a:pt x="3375451" y="0"/>
                </a:lnTo>
                <a:lnTo>
                  <a:pt x="3375451" y="4072941"/>
                </a:lnTo>
                <a:lnTo>
                  <a:pt x="0" y="40729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036400"/>
              </p:ext>
            </p:extLst>
          </p:nvPr>
        </p:nvGraphicFramePr>
        <p:xfrm>
          <a:off x="1547301" y="1880141"/>
          <a:ext cx="15711999" cy="8543925"/>
        </p:xfrm>
        <a:graphic>
          <a:graphicData uri="http://schemas.openxmlformats.org/drawingml/2006/table">
            <a:tbl>
              <a:tblPr/>
              <a:tblGrid>
                <a:gridCol w="3798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7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7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41315"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一般智能資優班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創造能力資優班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校本資優方案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區域資優方案</a:t>
                      </a:r>
                      <a:endParaRPr lang="en-US" sz="1100"/>
                    </a:p>
                    <a:p>
                      <a:pPr algn="ctr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（校際合作）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2610">
                <a:tc gridSpan="2">
                  <a:txBody>
                    <a:bodyPr/>
                    <a:lstStyle/>
                    <a:p>
                      <a:pPr algn="just">
                        <a:lnSpc>
                          <a:spcPts val="4619"/>
                        </a:lnSpc>
                        <a:defRPr/>
                      </a:pPr>
                      <a:r>
                        <a:rPr lang="en-US" sz="32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1.各校依據所屬校內資優學生之性向、優勢能力、學習特質及特殊教育需求，以及十二年國教之國小特教課程綱要與相關實施規範規定。</a:t>
                      </a:r>
                      <a:endParaRPr lang="en-US" sz="1100"/>
                    </a:p>
                    <a:p>
                      <a:pPr algn="just">
                        <a:lnSpc>
                          <a:spcPts val="4619"/>
                        </a:lnSpc>
                      </a:pPr>
                      <a:r>
                        <a:rPr lang="en-US" sz="32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2.結合資優教育相關學理或課程教學模式，規劃其資優班整體課程架構與教學內容。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ts val="4619"/>
                        </a:lnSpc>
                        <a:defRPr/>
                      </a:pPr>
                      <a:r>
                        <a:rPr lang="en-US" sz="32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1.各校依據所屬校內資優學生之性向、優勢能力、學習特質及特殊教育需求，以及十二年國教之國小特教課程綱要與相關實施規範規定。</a:t>
                      </a:r>
                      <a:endParaRPr lang="en-US" sz="1100"/>
                    </a:p>
                    <a:p>
                      <a:pPr algn="just">
                        <a:lnSpc>
                          <a:spcPts val="4619"/>
                        </a:lnSpc>
                      </a:pPr>
                      <a:r>
                        <a:rPr lang="en-US" sz="32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2.結合資優教育相關學理或課程教學模式，規劃其資優班整體課程架構與教學內容。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1.依據本市</a:t>
                      </a:r>
                      <a:r>
                        <a:rPr lang="en-US" sz="2999" u="sng" dirty="0">
                          <a:solidFill>
                            <a:srgbClr val="000000"/>
                          </a:solidFill>
                          <a:ea typeface="Canva Sans Bold"/>
                          <a:hlinkClick r:id="rId13" tooltip="https://www.wsps.tyc.edu.tw/uploads/1655856632470dZKfcrw5.pdf"/>
                        </a:rPr>
                        <a:t>國民小學資賦優異教育方案實施計畫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ea typeface="Canva Sans Bold"/>
                        </a:rPr>
                        <a:t>內容，以及十二年國教之國小特教課程綱要與相關實施規範規定。</a:t>
                      </a:r>
                      <a:endParaRPr lang="en-US" sz="1100" dirty="0"/>
                    </a:p>
                    <a:p>
                      <a:pPr>
                        <a:lnSpc>
                          <a:spcPts val="4199"/>
                        </a:lnSpc>
                      </a:pPr>
                      <a:r>
                        <a:rPr lang="en-US" sz="2999" dirty="0">
                          <a:solidFill>
                            <a:srgbClr val="000000"/>
                          </a:solidFill>
                          <a:latin typeface="Canva Sans Bold"/>
                        </a:rPr>
                        <a:t>2.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ea typeface="Canva Sans Bold"/>
                        </a:rPr>
                        <a:t>結合</a:t>
                      </a:r>
                      <a:r>
                        <a:rPr lang="en-US" sz="2999" dirty="0">
                          <a:solidFill>
                            <a:srgbClr val="FF0000"/>
                          </a:solidFill>
                          <a:ea typeface="Canva Sans Bold"/>
                        </a:rPr>
                        <a:t>學校校本課程發展特色與資源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ea typeface="Canva Sans Bold"/>
                        </a:rPr>
                        <a:t>，規劃其校本資優方案課程架構與教學內容。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1.依據本市</a:t>
                      </a:r>
                      <a:r>
                        <a:rPr lang="en-US" sz="2999" u="sng" dirty="0">
                          <a:solidFill>
                            <a:srgbClr val="000000"/>
                          </a:solidFill>
                          <a:ea typeface="Canva Sans Bold"/>
                          <a:hlinkClick r:id="rId13" tooltip="https://www.wsps.tyc.edu.tw/uploads/1655856632470dZKfcrw5.pdf"/>
                        </a:rPr>
                        <a:t>國民小學資賦優異教育方案實施計畫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ea typeface="Canva Sans Bold"/>
                        </a:rPr>
                        <a:t>內容，以及十二年國教之國小特教課程綱要與相關實施規範規定。</a:t>
                      </a:r>
                      <a:endParaRPr lang="en-US" sz="1100" dirty="0"/>
                    </a:p>
                    <a:p>
                      <a:pPr>
                        <a:lnSpc>
                          <a:spcPts val="4199"/>
                        </a:lnSpc>
                      </a:pPr>
                      <a:r>
                        <a:rPr lang="en-US" sz="2999" dirty="0">
                          <a:solidFill>
                            <a:srgbClr val="000000"/>
                          </a:solidFill>
                          <a:latin typeface="Canva Sans Bold"/>
                        </a:rPr>
                        <a:t>2.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ea typeface="Canva Sans Bold"/>
                        </a:rPr>
                        <a:t>結合各方案學校之校本課程發展特色與資源，規劃其</a:t>
                      </a:r>
                      <a:r>
                        <a:rPr lang="en-US" sz="2999" dirty="0">
                          <a:solidFill>
                            <a:srgbClr val="FF0000"/>
                          </a:solidFill>
                          <a:ea typeface="Canva Sans Bold"/>
                        </a:rPr>
                        <a:t>區域（校際合作）</a:t>
                      </a:r>
                      <a:r>
                        <a:rPr lang="en-US" sz="2999" dirty="0">
                          <a:solidFill>
                            <a:srgbClr val="000000"/>
                          </a:solidFill>
                          <a:ea typeface="Canva Sans Bold"/>
                        </a:rPr>
                        <a:t>資優方案課程架構與教學內容。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2983410" y="477837"/>
            <a:ext cx="8446005" cy="930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150"/>
              </a:lnSpc>
            </a:pPr>
            <a:r>
              <a:rPr lang="en-US" sz="6500" spc="130">
                <a:solidFill>
                  <a:srgbClr val="000000"/>
                </a:solidFill>
                <a:ea typeface="Gagalin"/>
              </a:rPr>
              <a:t>四、課程設計與規劃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20B8401-0CC4-43F3-B6AE-7CA153DA54EC}"/>
              </a:ext>
            </a:extLst>
          </p:cNvPr>
          <p:cNvSpPr/>
          <p:nvPr/>
        </p:nvSpPr>
        <p:spPr>
          <a:xfrm>
            <a:off x="1547301" y="9795724"/>
            <a:ext cx="7596699" cy="6533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課程完整，具結構性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5573281-B2C3-47ED-B416-434C5A5D8021}"/>
              </a:ext>
            </a:extLst>
          </p:cNvPr>
          <p:cNvSpPr/>
          <p:nvPr/>
        </p:nvSpPr>
        <p:spPr>
          <a:xfrm>
            <a:off x="9188245" y="9770698"/>
            <a:ext cx="8071055" cy="65336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課程彈性，多為主題性課程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-2272947">
            <a:off x="13553100" y="-2371378"/>
            <a:ext cx="8106813" cy="8725533"/>
          </a:xfrm>
          <a:custGeom>
            <a:avLst/>
            <a:gdLst/>
            <a:ahLst/>
            <a:cxnLst/>
            <a:rect l="l" t="t" r="r" b="b"/>
            <a:pathLst>
              <a:path w="8106813" h="8725533">
                <a:moveTo>
                  <a:pt x="0" y="0"/>
                </a:moveTo>
                <a:lnTo>
                  <a:pt x="8106813" y="0"/>
                </a:lnTo>
                <a:lnTo>
                  <a:pt x="8106813" y="8725533"/>
                </a:lnTo>
                <a:lnTo>
                  <a:pt x="0" y="87255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4744" y="7682326"/>
            <a:ext cx="3252480" cy="3151948"/>
          </a:xfrm>
          <a:custGeom>
            <a:avLst/>
            <a:gdLst/>
            <a:ahLst/>
            <a:cxnLst/>
            <a:rect l="l" t="t" r="r" b="b"/>
            <a:pathLst>
              <a:path w="3252480" h="3151948">
                <a:moveTo>
                  <a:pt x="0" y="0"/>
                </a:moveTo>
                <a:lnTo>
                  <a:pt x="3252479" y="0"/>
                </a:lnTo>
                <a:lnTo>
                  <a:pt x="3252479" y="3151948"/>
                </a:lnTo>
                <a:lnTo>
                  <a:pt x="0" y="3151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649572">
            <a:off x="-3765059" y="5277923"/>
            <a:ext cx="7530117" cy="6918465"/>
          </a:xfrm>
          <a:custGeom>
            <a:avLst/>
            <a:gdLst/>
            <a:ahLst/>
            <a:cxnLst/>
            <a:rect l="l" t="t" r="r" b="b"/>
            <a:pathLst>
              <a:path w="7530117" h="6918465">
                <a:moveTo>
                  <a:pt x="0" y="0"/>
                </a:moveTo>
                <a:lnTo>
                  <a:pt x="7530118" y="0"/>
                </a:lnTo>
                <a:lnTo>
                  <a:pt x="7530118" y="6918466"/>
                </a:lnTo>
                <a:lnTo>
                  <a:pt x="0" y="6918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82822">
            <a:off x="15329165" y="-215633"/>
            <a:ext cx="3343637" cy="4414042"/>
          </a:xfrm>
          <a:custGeom>
            <a:avLst/>
            <a:gdLst/>
            <a:ahLst/>
            <a:cxnLst/>
            <a:rect l="l" t="t" r="r" b="b"/>
            <a:pathLst>
              <a:path w="3343637" h="4414042">
                <a:moveTo>
                  <a:pt x="0" y="0"/>
                </a:moveTo>
                <a:lnTo>
                  <a:pt x="3343637" y="0"/>
                </a:lnTo>
                <a:lnTo>
                  <a:pt x="3343637" y="4414042"/>
                </a:lnTo>
                <a:lnTo>
                  <a:pt x="0" y="44140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772112">
            <a:off x="-1176621" y="6761333"/>
            <a:ext cx="3375450" cy="4072941"/>
          </a:xfrm>
          <a:custGeom>
            <a:avLst/>
            <a:gdLst/>
            <a:ahLst/>
            <a:cxnLst/>
            <a:rect l="l" t="t" r="r" b="b"/>
            <a:pathLst>
              <a:path w="3375450" h="4072941">
                <a:moveTo>
                  <a:pt x="0" y="0"/>
                </a:moveTo>
                <a:lnTo>
                  <a:pt x="3375451" y="0"/>
                </a:lnTo>
                <a:lnTo>
                  <a:pt x="3375451" y="4072941"/>
                </a:lnTo>
                <a:lnTo>
                  <a:pt x="0" y="40729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922212"/>
              </p:ext>
            </p:extLst>
          </p:nvPr>
        </p:nvGraphicFramePr>
        <p:xfrm>
          <a:off x="1486289" y="1880141"/>
          <a:ext cx="15773011" cy="7839075"/>
        </p:xfrm>
        <a:graphic>
          <a:graphicData uri="http://schemas.openxmlformats.org/drawingml/2006/table">
            <a:tbl>
              <a:tblPr/>
              <a:tblGrid>
                <a:gridCol w="3603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7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2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9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42017"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一般智能資優班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創造能力資優班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校本資優方案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區域資優方案</a:t>
                      </a:r>
                      <a:endParaRPr lang="en-US" sz="1100"/>
                    </a:p>
                    <a:p>
                      <a:pPr algn="ctr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（校際合作）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7058">
                <a:tc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1.分組教學</a:t>
                      </a:r>
                      <a:endParaRPr lang="en-US" sz="1100"/>
                    </a:p>
                    <a:p>
                      <a:pPr algn="just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2.大團課活動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1.分組教學</a:t>
                      </a:r>
                      <a:endParaRPr lang="en-US" sz="1100"/>
                    </a:p>
                    <a:p>
                      <a:pPr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2.大團課活動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 dirty="0" err="1">
                          <a:solidFill>
                            <a:srgbClr val="000000"/>
                          </a:solidFill>
                          <a:ea typeface="Canva Sans Bold"/>
                        </a:rPr>
                        <a:t>原校進行課程，並採取同學齡階段小組教學，或混齡階段小組教學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4899"/>
                        </a:lnSpc>
                        <a:defRPr/>
                      </a:pP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1.方案主辦學校進行課程，或依方案課程規劃內容，至各校際合作方案學校進行課程。 </a:t>
                      </a:r>
                      <a:endParaRPr lang="en-US" sz="1100" dirty="0"/>
                    </a:p>
                    <a:p>
                      <a:pPr algn="just">
                        <a:lnSpc>
                          <a:spcPts val="4899"/>
                        </a:lnSpc>
                      </a:pP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2.採取同學齡階段小組教學，或混齡階段小組教學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CB39F5E9-7D50-481B-9B69-2FD9A9B43DA9}"/>
              </a:ext>
            </a:extLst>
          </p:cNvPr>
          <p:cNvSpPr/>
          <p:nvPr/>
        </p:nvSpPr>
        <p:spPr>
          <a:xfrm>
            <a:off x="1469083" y="9719216"/>
            <a:ext cx="7596699" cy="6533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分組授課，主題式結構課程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AC63F10-7C6D-4FC8-BB00-9D1D0DDFCE97}"/>
              </a:ext>
            </a:extLst>
          </p:cNvPr>
          <p:cNvSpPr/>
          <p:nvPr/>
        </p:nvSpPr>
        <p:spPr>
          <a:xfrm>
            <a:off x="8913839" y="9719216"/>
            <a:ext cx="8362667" cy="65336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多為團體式混齡課程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-2272947">
            <a:off x="13553100" y="-2371378"/>
            <a:ext cx="8106813" cy="8725533"/>
          </a:xfrm>
          <a:custGeom>
            <a:avLst/>
            <a:gdLst/>
            <a:ahLst/>
            <a:cxnLst/>
            <a:rect l="l" t="t" r="r" b="b"/>
            <a:pathLst>
              <a:path w="8106813" h="8725533">
                <a:moveTo>
                  <a:pt x="0" y="0"/>
                </a:moveTo>
                <a:lnTo>
                  <a:pt x="8106813" y="0"/>
                </a:lnTo>
                <a:lnTo>
                  <a:pt x="8106813" y="8725533"/>
                </a:lnTo>
                <a:lnTo>
                  <a:pt x="0" y="87255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4744" y="7682326"/>
            <a:ext cx="3252480" cy="3151948"/>
          </a:xfrm>
          <a:custGeom>
            <a:avLst/>
            <a:gdLst/>
            <a:ahLst/>
            <a:cxnLst/>
            <a:rect l="l" t="t" r="r" b="b"/>
            <a:pathLst>
              <a:path w="3252480" h="3151948">
                <a:moveTo>
                  <a:pt x="0" y="0"/>
                </a:moveTo>
                <a:lnTo>
                  <a:pt x="3252479" y="0"/>
                </a:lnTo>
                <a:lnTo>
                  <a:pt x="3252479" y="3151948"/>
                </a:lnTo>
                <a:lnTo>
                  <a:pt x="0" y="3151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649572">
            <a:off x="-3765059" y="5277923"/>
            <a:ext cx="7530117" cy="6918465"/>
          </a:xfrm>
          <a:custGeom>
            <a:avLst/>
            <a:gdLst/>
            <a:ahLst/>
            <a:cxnLst/>
            <a:rect l="l" t="t" r="r" b="b"/>
            <a:pathLst>
              <a:path w="7530117" h="6918465">
                <a:moveTo>
                  <a:pt x="0" y="0"/>
                </a:moveTo>
                <a:lnTo>
                  <a:pt x="7530118" y="0"/>
                </a:lnTo>
                <a:lnTo>
                  <a:pt x="7530118" y="6918466"/>
                </a:lnTo>
                <a:lnTo>
                  <a:pt x="0" y="6918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882822">
            <a:off x="15329165" y="-215633"/>
            <a:ext cx="3343637" cy="4414042"/>
          </a:xfrm>
          <a:custGeom>
            <a:avLst/>
            <a:gdLst/>
            <a:ahLst/>
            <a:cxnLst/>
            <a:rect l="l" t="t" r="r" b="b"/>
            <a:pathLst>
              <a:path w="3343637" h="4414042">
                <a:moveTo>
                  <a:pt x="0" y="0"/>
                </a:moveTo>
                <a:lnTo>
                  <a:pt x="3343637" y="0"/>
                </a:lnTo>
                <a:lnTo>
                  <a:pt x="3343637" y="4414042"/>
                </a:lnTo>
                <a:lnTo>
                  <a:pt x="0" y="44140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772112">
            <a:off x="-1176621" y="6761333"/>
            <a:ext cx="3375450" cy="4072941"/>
          </a:xfrm>
          <a:custGeom>
            <a:avLst/>
            <a:gdLst/>
            <a:ahLst/>
            <a:cxnLst/>
            <a:rect l="l" t="t" r="r" b="b"/>
            <a:pathLst>
              <a:path w="3375450" h="4072941">
                <a:moveTo>
                  <a:pt x="0" y="0"/>
                </a:moveTo>
                <a:lnTo>
                  <a:pt x="3375451" y="0"/>
                </a:lnTo>
                <a:lnTo>
                  <a:pt x="3375451" y="4072941"/>
                </a:lnTo>
                <a:lnTo>
                  <a:pt x="0" y="40729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723886"/>
              </p:ext>
            </p:extLst>
          </p:nvPr>
        </p:nvGraphicFramePr>
        <p:xfrm>
          <a:off x="1356377" y="1884415"/>
          <a:ext cx="15902923" cy="7219950"/>
        </p:xfrm>
        <a:graphic>
          <a:graphicData uri="http://schemas.openxmlformats.org/drawingml/2006/table">
            <a:tbl>
              <a:tblPr/>
              <a:tblGrid>
                <a:gridCol w="383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1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5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9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42747"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一般智能資優班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創造能力資優班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校本資優方案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區域資優方案</a:t>
                      </a:r>
                      <a:endParaRPr lang="en-US" sz="1100"/>
                    </a:p>
                    <a:p>
                      <a:pPr algn="ctr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ea typeface="Canva Sans Bold"/>
                        </a:rPr>
                        <a:t>（校際合作）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7203">
                <a:tc gridSpan="2"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1.設有專屬、專科教室使用空間。</a:t>
                      </a:r>
                      <a:endParaRPr lang="en-US" sz="1100" dirty="0"/>
                    </a:p>
                    <a:p>
                      <a:pPr algn="l">
                        <a:lnSpc>
                          <a:spcPts val="4899"/>
                        </a:lnSpc>
                      </a:pPr>
                      <a:r>
                        <a:rPr lang="en-US" sz="3499" dirty="0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2.依該校資優班整體課程規劃需求，備有完善之軟硬體教學設備。</a:t>
                      </a:r>
                    </a:p>
                    <a:p>
                      <a:pPr algn="l">
                        <a:lnSpc>
                          <a:spcPts val="4899"/>
                        </a:lnSpc>
                      </a:pPr>
                      <a:endParaRPr lang="en-US" sz="3499" dirty="0">
                        <a:solidFill>
                          <a:srgbClr val="000000"/>
                        </a:solidFill>
                        <a:latin typeface="Canva Sans Bold"/>
                        <a:ea typeface="Canva Sa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ts val="4899"/>
                        </a:lnSpc>
                        <a:defRPr/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1.設有專屬、專科教室使用空間。</a:t>
                      </a:r>
                      <a:endParaRPr lang="en-US" sz="1100"/>
                    </a:p>
                    <a:p>
                      <a:pPr algn="just">
                        <a:lnSpc>
                          <a:spcPts val="4899"/>
                        </a:lnSpc>
                      </a:pPr>
                      <a:r>
                        <a:rPr lang="en-US" sz="3499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</a:rPr>
                        <a:t>2.依該校資優班整體課程規劃需求，備有完善之軟硬體教學設備。</a:t>
                      </a:r>
                    </a:p>
                    <a:p>
                      <a:pPr algn="just">
                        <a:lnSpc>
                          <a:spcPts val="4899"/>
                        </a:lnSpc>
                      </a:pPr>
                      <a:endParaRPr lang="en-US" sz="3499">
                        <a:solidFill>
                          <a:srgbClr val="000000"/>
                        </a:solidFill>
                        <a:latin typeface="Canva Sans Bold"/>
                        <a:ea typeface="Canva Sa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 dirty="0" err="1">
                          <a:solidFill>
                            <a:srgbClr val="000000"/>
                          </a:solidFill>
                          <a:ea typeface="Canva Sans Bold"/>
                        </a:rPr>
                        <a:t>教室場地及軟、硬體教學設備的使用</a:t>
                      </a:r>
                      <a:r>
                        <a:rPr lang="en-US" sz="3499" dirty="0">
                          <a:solidFill>
                            <a:srgbClr val="000000"/>
                          </a:solidFill>
                          <a:ea typeface="Canva Sans Bold"/>
                        </a:rPr>
                        <a:t>，</a:t>
                      </a:r>
                      <a:r>
                        <a:rPr lang="zh-TW" altLang="en-US" sz="3499" dirty="0">
                          <a:solidFill>
                            <a:srgbClr val="000000"/>
                          </a:solidFill>
                          <a:ea typeface="Canva Sans Bold"/>
                        </a:rPr>
                        <a:t>由校</a:t>
                      </a:r>
                      <a:r>
                        <a:rPr lang="en-US" sz="3499" dirty="0" err="1">
                          <a:solidFill>
                            <a:srgbClr val="000000"/>
                          </a:solidFill>
                          <a:ea typeface="Canva Sans Bold"/>
                        </a:rPr>
                        <a:t>內相關行政處室協調</a:t>
                      </a:r>
                      <a:r>
                        <a:rPr lang="zh-TW" altLang="en-US" sz="3499" dirty="0">
                          <a:solidFill>
                            <a:srgbClr val="000000"/>
                          </a:solidFill>
                          <a:ea typeface="Canva Sans Bold"/>
                        </a:rPr>
                        <a:t>統整</a:t>
                      </a:r>
                      <a:r>
                        <a:rPr lang="en-US" sz="3499" dirty="0" err="1">
                          <a:solidFill>
                            <a:srgbClr val="000000"/>
                          </a:solidFill>
                          <a:ea typeface="Canva Sans Bold"/>
                        </a:rPr>
                        <a:t>使用</a:t>
                      </a:r>
                      <a:r>
                        <a:rPr lang="en-US" sz="3499" dirty="0">
                          <a:solidFill>
                            <a:srgbClr val="000000"/>
                          </a:solidFill>
                          <a:ea typeface="Canva Sans Bold"/>
                        </a:rPr>
                        <a:t>。</a:t>
                      </a:r>
                      <a:endParaRPr lang="en-US" sz="1100" dirty="0"/>
                    </a:p>
                    <a:p>
                      <a:pPr algn="l">
                        <a:lnSpc>
                          <a:spcPts val="4899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899"/>
                        </a:lnSpc>
                        <a:defRPr/>
                      </a:pPr>
                      <a:r>
                        <a:rPr lang="en-US" sz="3499" dirty="0" err="1">
                          <a:solidFill>
                            <a:srgbClr val="000000"/>
                          </a:solidFill>
                          <a:ea typeface="Canva Sans Bold"/>
                        </a:rPr>
                        <a:t>教室場地及軟、硬體教學設備的規劃使用之</a:t>
                      </a:r>
                      <a:r>
                        <a:rPr lang="zh-TW" altLang="en-US" sz="3499" dirty="0">
                          <a:solidFill>
                            <a:srgbClr val="000000"/>
                          </a:solidFill>
                          <a:ea typeface="Canva Sans Bold"/>
                        </a:rPr>
                        <a:t>彈</a:t>
                      </a:r>
                      <a:r>
                        <a:rPr lang="en-US" sz="3499" dirty="0" err="1">
                          <a:solidFill>
                            <a:srgbClr val="000000"/>
                          </a:solidFill>
                          <a:ea typeface="Canva Sans Bold"/>
                        </a:rPr>
                        <a:t>性高</a:t>
                      </a:r>
                      <a:r>
                        <a:rPr lang="en-US" sz="3499" dirty="0">
                          <a:solidFill>
                            <a:srgbClr val="000000"/>
                          </a:solidFill>
                          <a:ea typeface="Canva Sans Bold"/>
                        </a:rPr>
                        <a:t>。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6645383" y="592136"/>
            <a:ext cx="5668704" cy="930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150"/>
              </a:lnSpc>
            </a:pPr>
            <a:r>
              <a:rPr lang="en-US" sz="6500" spc="130">
                <a:solidFill>
                  <a:srgbClr val="000000"/>
                </a:solidFill>
                <a:ea typeface="Gagalin"/>
              </a:rPr>
              <a:t>五、教學設備</a:t>
            </a:r>
          </a:p>
        </p:txBody>
      </p:sp>
      <p:sp>
        <p:nvSpPr>
          <p:cNvPr id="10" name="Freeform 10"/>
          <p:cNvSpPr/>
          <p:nvPr/>
        </p:nvSpPr>
        <p:spPr>
          <a:xfrm rot="-3853104">
            <a:off x="-596136" y="-4360187"/>
            <a:ext cx="6290669" cy="7060955"/>
          </a:xfrm>
          <a:custGeom>
            <a:avLst/>
            <a:gdLst/>
            <a:ahLst/>
            <a:cxnLst/>
            <a:rect l="l" t="t" r="r" b="b"/>
            <a:pathLst>
              <a:path w="6290669" h="7060955">
                <a:moveTo>
                  <a:pt x="0" y="0"/>
                </a:moveTo>
                <a:lnTo>
                  <a:pt x="6290668" y="0"/>
                </a:lnTo>
                <a:lnTo>
                  <a:pt x="6290668" y="7060955"/>
                </a:lnTo>
                <a:lnTo>
                  <a:pt x="0" y="706095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270655" y="-1786376"/>
            <a:ext cx="3254065" cy="3438906"/>
          </a:xfrm>
          <a:custGeom>
            <a:avLst/>
            <a:gdLst/>
            <a:ahLst/>
            <a:cxnLst/>
            <a:rect l="l" t="t" r="r" b="b"/>
            <a:pathLst>
              <a:path w="3254065" h="3438906">
                <a:moveTo>
                  <a:pt x="0" y="0"/>
                </a:moveTo>
                <a:lnTo>
                  <a:pt x="3254065" y="0"/>
                </a:lnTo>
                <a:lnTo>
                  <a:pt x="3254065" y="3438906"/>
                </a:lnTo>
                <a:lnTo>
                  <a:pt x="0" y="34389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B1B1365-A938-48F1-931D-ED4BD619839E}"/>
              </a:ext>
            </a:extLst>
          </p:cNvPr>
          <p:cNvSpPr/>
          <p:nvPr/>
        </p:nvSpPr>
        <p:spPr>
          <a:xfrm>
            <a:off x="1328035" y="9139683"/>
            <a:ext cx="7511166" cy="6533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有專屬教室及獨立空間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B02F575-A839-4314-893A-8DE7072C5D13}"/>
              </a:ext>
            </a:extLst>
          </p:cNvPr>
          <p:cNvSpPr/>
          <p:nvPr/>
        </p:nvSpPr>
        <p:spPr>
          <a:xfrm>
            <a:off x="8814620" y="9143753"/>
            <a:ext cx="8444679" cy="65336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/>
              <a:t>授課空間彈性高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r="-48" b="-38974"/>
            </a:stretch>
          </a:blipFill>
        </p:spPr>
      </p:sp>
      <p:sp>
        <p:nvSpPr>
          <p:cNvPr id="3" name="Freeform 3"/>
          <p:cNvSpPr/>
          <p:nvPr/>
        </p:nvSpPr>
        <p:spPr>
          <a:xfrm rot="4029577">
            <a:off x="-6924757" y="-2168809"/>
            <a:ext cx="11022365" cy="10127047"/>
          </a:xfrm>
          <a:custGeom>
            <a:avLst/>
            <a:gdLst/>
            <a:ahLst/>
            <a:cxnLst/>
            <a:rect l="l" t="t" r="r" b="b"/>
            <a:pathLst>
              <a:path w="11022365" h="10127047">
                <a:moveTo>
                  <a:pt x="0" y="0"/>
                </a:moveTo>
                <a:lnTo>
                  <a:pt x="11022365" y="0"/>
                </a:lnTo>
                <a:lnTo>
                  <a:pt x="11022365" y="10127047"/>
                </a:lnTo>
                <a:lnTo>
                  <a:pt x="0" y="101270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875420">
            <a:off x="13461378" y="6233797"/>
            <a:ext cx="8151990" cy="7410900"/>
          </a:xfrm>
          <a:custGeom>
            <a:avLst/>
            <a:gdLst/>
            <a:ahLst/>
            <a:cxnLst/>
            <a:rect l="l" t="t" r="r" b="b"/>
            <a:pathLst>
              <a:path w="8151990" h="7410900">
                <a:moveTo>
                  <a:pt x="0" y="0"/>
                </a:moveTo>
                <a:lnTo>
                  <a:pt x="8151991" y="0"/>
                </a:lnTo>
                <a:lnTo>
                  <a:pt x="8151991" y="7410900"/>
                </a:lnTo>
                <a:lnTo>
                  <a:pt x="0" y="74109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403298">
            <a:off x="15657171" y="7844421"/>
            <a:ext cx="3204258" cy="2827758"/>
          </a:xfrm>
          <a:custGeom>
            <a:avLst/>
            <a:gdLst/>
            <a:ahLst/>
            <a:cxnLst/>
            <a:rect l="l" t="t" r="r" b="b"/>
            <a:pathLst>
              <a:path w="3204258" h="2827758">
                <a:moveTo>
                  <a:pt x="0" y="0"/>
                </a:moveTo>
                <a:lnTo>
                  <a:pt x="3204258" y="0"/>
                </a:lnTo>
                <a:lnTo>
                  <a:pt x="3204258" y="2827758"/>
                </a:lnTo>
                <a:lnTo>
                  <a:pt x="0" y="282775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86393">
            <a:off x="-873500" y="52865"/>
            <a:ext cx="3220996" cy="4528641"/>
          </a:xfrm>
          <a:custGeom>
            <a:avLst/>
            <a:gdLst/>
            <a:ahLst/>
            <a:cxnLst/>
            <a:rect l="l" t="t" r="r" b="b"/>
            <a:pathLst>
              <a:path w="3220996" h="4528641">
                <a:moveTo>
                  <a:pt x="0" y="0"/>
                </a:moveTo>
                <a:lnTo>
                  <a:pt x="3220996" y="0"/>
                </a:lnTo>
                <a:lnTo>
                  <a:pt x="3220996" y="4528642"/>
                </a:lnTo>
                <a:lnTo>
                  <a:pt x="0" y="45286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310191" y="3254705"/>
            <a:ext cx="4375303" cy="141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17"/>
              </a:lnSpc>
              <a:spcBef>
                <a:spcPct val="0"/>
              </a:spcBef>
            </a:pPr>
            <a:r>
              <a:rPr lang="en-US" sz="8369">
                <a:solidFill>
                  <a:srgbClr val="000000"/>
                </a:solidFill>
                <a:latin typeface="Canva Sans"/>
                <a:ea typeface="Canva Sans"/>
              </a:rPr>
              <a:t>資優Q&amp;A</a:t>
            </a:r>
          </a:p>
        </p:txBody>
      </p:sp>
      <p:sp>
        <p:nvSpPr>
          <p:cNvPr id="8" name="Freeform 8"/>
          <p:cNvSpPr/>
          <p:nvPr/>
        </p:nvSpPr>
        <p:spPr>
          <a:xfrm rot="-1882822">
            <a:off x="15147144" y="8133"/>
            <a:ext cx="3343637" cy="4414042"/>
          </a:xfrm>
          <a:custGeom>
            <a:avLst/>
            <a:gdLst/>
            <a:ahLst/>
            <a:cxnLst/>
            <a:rect l="l" t="t" r="r" b="b"/>
            <a:pathLst>
              <a:path w="3343637" h="4414042">
                <a:moveTo>
                  <a:pt x="0" y="0"/>
                </a:moveTo>
                <a:lnTo>
                  <a:pt x="3343636" y="0"/>
                </a:lnTo>
                <a:lnTo>
                  <a:pt x="3343636" y="4414042"/>
                </a:lnTo>
                <a:lnTo>
                  <a:pt x="0" y="44140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1082</Words>
  <Application>Microsoft Office PowerPoint</Application>
  <PresentationFormat>自訂</PresentationFormat>
  <Paragraphs>235</Paragraphs>
  <Slides>35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47" baseType="lpstr">
      <vt:lpstr>微軟正黑體</vt:lpstr>
      <vt:lpstr>Agrandir</vt:lpstr>
      <vt:lpstr>Calibri</vt:lpstr>
      <vt:lpstr>標楷體</vt:lpstr>
      <vt:lpstr>Georgia</vt:lpstr>
      <vt:lpstr>Canva Sans Bold</vt:lpstr>
      <vt:lpstr>Arial</vt:lpstr>
      <vt:lpstr>新細明體</vt:lpstr>
      <vt:lpstr>Canva Sans</vt:lpstr>
      <vt:lpstr>Gagalin</vt:lpstr>
      <vt:lpstr>Times New Roman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電視裡看到的資優生</vt:lpstr>
      <vt:lpstr>電視裡看到的資優生</vt:lpstr>
      <vt:lpstr>PowerPoint 簡報</vt:lpstr>
      <vt:lpstr>PowerPoint 簡報</vt:lpstr>
      <vt:lpstr>現實生活的資優生?</vt:lpstr>
      <vt:lpstr>PowerPoint 簡報</vt:lpstr>
      <vt:lpstr>有什麼?能力分析</vt:lpstr>
      <vt:lpstr>有什麼?能力分析</vt:lpstr>
      <vt:lpstr>有什麼?能力分析</vt:lpstr>
      <vt:lpstr>有什麼?能力分析</vt:lpstr>
      <vt:lpstr>有什麼?能力分析</vt:lpstr>
      <vt:lpstr>有什麼?能力分析</vt:lpstr>
      <vt:lpstr>有什麼?學生能力分析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</dc:title>
  <dc:creator>User</dc:creator>
  <cp:lastModifiedBy>蔡惠萍</cp:lastModifiedBy>
  <cp:revision>27</cp:revision>
  <dcterms:created xsi:type="dcterms:W3CDTF">2006-08-16T00:00:00Z</dcterms:created>
  <dcterms:modified xsi:type="dcterms:W3CDTF">2024-04-26T05:19:19Z</dcterms:modified>
  <dc:identifier>DAGBJV7Or30</dc:identifier>
</cp:coreProperties>
</file>